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30"/>
  </p:notesMasterIdLst>
  <p:handoutMasterIdLst>
    <p:handoutMasterId r:id="rId31"/>
  </p:handoutMasterIdLst>
  <p:sldIdLst>
    <p:sldId id="256" r:id="rId2"/>
    <p:sldId id="260" r:id="rId3"/>
    <p:sldId id="261" r:id="rId4"/>
    <p:sldId id="289" r:id="rId5"/>
    <p:sldId id="263" r:id="rId6"/>
    <p:sldId id="287" r:id="rId7"/>
    <p:sldId id="268" r:id="rId8"/>
    <p:sldId id="265" r:id="rId9"/>
    <p:sldId id="266" r:id="rId10"/>
    <p:sldId id="269" r:id="rId11"/>
    <p:sldId id="270" r:id="rId12"/>
    <p:sldId id="290" r:id="rId13"/>
    <p:sldId id="291" r:id="rId14"/>
    <p:sldId id="292" r:id="rId15"/>
    <p:sldId id="271" r:id="rId16"/>
    <p:sldId id="276" r:id="rId17"/>
    <p:sldId id="267" r:id="rId18"/>
    <p:sldId id="283" r:id="rId19"/>
    <p:sldId id="281" r:id="rId20"/>
    <p:sldId id="272" r:id="rId21"/>
    <p:sldId id="293" r:id="rId22"/>
    <p:sldId id="274" r:id="rId23"/>
    <p:sldId id="284" r:id="rId24"/>
    <p:sldId id="295" r:id="rId25"/>
    <p:sldId id="257" r:id="rId26"/>
    <p:sldId id="280" r:id="rId27"/>
    <p:sldId id="296" r:id="rId28"/>
    <p:sldId id="288" r:id="rId29"/>
  </p:sldIdLst>
  <p:sldSz cx="121793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clrMru>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91" autoAdjust="0"/>
    <p:restoredTop sz="77344" autoAdjust="0"/>
  </p:normalViewPr>
  <p:slideViewPr>
    <p:cSldViewPr snapToGrid="0" snapToObjects="1">
      <p:cViewPr>
        <p:scale>
          <a:sx n="116" d="100"/>
          <a:sy n="116" d="100"/>
        </p:scale>
        <p:origin x="-80" y="72"/>
      </p:cViewPr>
      <p:guideLst>
        <p:guide orient="horz" pos="882"/>
        <p:guide pos="6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latin typeface="Arial"/>
              </a:rPr>
              <a:t>11/11/13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B6C3568D-0BFB-614F-857F-9A2B6EBEEF77}" type="datetimeFigureOut">
              <a:rPr lang="en-US" smtClean="0"/>
              <a:pPr/>
              <a:t>11/11/13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528E766-D65B-A946-AB93-E463F7094F33}" type="slidenum">
              <a:rPr lang="en-US" smtClean="0"/>
              <a:pPr/>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a:t>
            </a:fld>
            <a:endParaRPr lang="en-US" dirty="0"/>
          </a:p>
        </p:txBody>
      </p:sp>
    </p:spTree>
    <p:extLst>
      <p:ext uri="{BB962C8B-B14F-4D97-AF65-F5344CB8AC3E}">
        <p14:creationId xmlns:p14="http://schemas.microsoft.com/office/powerpoint/2010/main" val="128957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smtClean="0">
                <a:solidFill>
                  <a:schemeClr val="tx1"/>
                </a:solidFill>
                <a:effectLst/>
                <a:latin typeface="+mn-lt"/>
                <a:ea typeface="+mn-ea"/>
                <a:cs typeface="+mn-cs"/>
              </a:rPr>
              <a:t>Main Points:</a:t>
            </a:r>
            <a:endParaRPr lang="en-US" sz="11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Apigee</a:t>
            </a:r>
            <a:r>
              <a:rPr lang="en-US" sz="1200" kern="1200" baseline="0" dirty="0" smtClean="0">
                <a:solidFill>
                  <a:schemeClr val="tx1"/>
                </a:solidFill>
                <a:effectLst/>
                <a:latin typeface="+mn-lt"/>
                <a:ea typeface="+mn-ea"/>
                <a:cs typeface="+mn-cs"/>
              </a:rPr>
              <a:t> Enterprise delivers the most comprehensive set of tools to support your Mobile Value Chain.</a:t>
            </a:r>
            <a:endParaRPr lang="en-US" sz="1200" kern="1200" dirty="0" smtClean="0">
              <a:solidFill>
                <a:schemeClr val="tx1"/>
              </a:solidFill>
              <a:effectLst/>
              <a:latin typeface="+mn-lt"/>
              <a:ea typeface="+mn-ea"/>
              <a:cs typeface="+mn-cs"/>
            </a:endParaRPr>
          </a:p>
          <a:p>
            <a:endParaRPr lang="en-US" sz="1100" b="1" kern="1200" dirty="0" smtClean="0">
              <a:solidFill>
                <a:schemeClr val="tx1"/>
              </a:solidFill>
              <a:effectLst/>
              <a:latin typeface="+mn-lt"/>
              <a:ea typeface="+mn-ea"/>
              <a:cs typeface="+mn-cs"/>
            </a:endParaRPr>
          </a:p>
          <a:p>
            <a:r>
              <a:rPr lang="en-US" sz="1100" b="1" kern="1200" dirty="0" smtClean="0">
                <a:solidFill>
                  <a:schemeClr val="tx1"/>
                </a:solidFill>
                <a:effectLst/>
                <a:latin typeface="+mn-lt"/>
                <a:ea typeface="+mn-ea"/>
                <a:cs typeface="+mn-cs"/>
              </a:rPr>
              <a:t>Script:</a:t>
            </a:r>
          </a:p>
          <a:p>
            <a:pPr marL="228600" indent="-228600" algn="l">
              <a:lnSpc>
                <a:spcPct val="120000"/>
              </a:lnSpc>
              <a:buFont typeface="+mj-lt"/>
              <a:buAutoNum type="arabicPeriod"/>
            </a:pPr>
            <a:r>
              <a:rPr lang="en-US" sz="1200" b="1" kern="1200" baseline="0" dirty="0" smtClean="0">
                <a:solidFill>
                  <a:schemeClr val="tx1"/>
                </a:solidFill>
                <a:effectLst/>
                <a:latin typeface="+mn-lt"/>
                <a:ea typeface="+mn-ea"/>
                <a:cs typeface="+mn-cs"/>
              </a:rPr>
              <a:t>API Layer to </a:t>
            </a:r>
            <a:r>
              <a:rPr lang="en-US" sz="1200" kern="1200" dirty="0" smtClean="0">
                <a:solidFill>
                  <a:srgbClr val="494949"/>
                </a:solidFill>
                <a:latin typeface="+mn-lt"/>
                <a:ea typeface="+mn-ea"/>
                <a:cs typeface="Arial"/>
              </a:rPr>
              <a:t>securely transform backend services to</a:t>
            </a:r>
            <a:r>
              <a:rPr lang="en-US" sz="1200" kern="1200" baseline="0" dirty="0" smtClean="0">
                <a:solidFill>
                  <a:srgbClr val="494949"/>
                </a:solidFill>
                <a:latin typeface="+mn-lt"/>
                <a:ea typeface="+mn-ea"/>
                <a:cs typeface="Arial"/>
              </a:rPr>
              <a:t> </a:t>
            </a:r>
            <a:r>
              <a:rPr lang="en-US" sz="1200" kern="1200" dirty="0" smtClean="0">
                <a:solidFill>
                  <a:srgbClr val="494949"/>
                </a:solidFill>
                <a:latin typeface="+mn-lt"/>
                <a:ea typeface="+mn-ea"/>
                <a:cs typeface="Arial"/>
              </a:rPr>
              <a:t>easily consumable APIs to accelerate app development</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smtClean="0">
                <a:solidFill>
                  <a:schemeClr val="tx1"/>
                </a:solidFill>
                <a:effectLst/>
                <a:latin typeface="+mn-lt"/>
                <a:ea typeface="+mn-ea"/>
                <a:cs typeface="+mn-cs"/>
              </a:rPr>
              <a:t>Developer Layer </a:t>
            </a:r>
            <a:r>
              <a:rPr lang="en-US" sz="1200" kern="1200" baseline="0" dirty="0" smtClean="0">
                <a:solidFill>
                  <a:schemeClr val="tx1"/>
                </a:solidFill>
                <a:effectLst/>
                <a:latin typeface="+mn-lt"/>
                <a:ea typeface="+mn-ea"/>
                <a:cs typeface="+mn-cs"/>
              </a:rPr>
              <a:t>to </a:t>
            </a:r>
            <a:r>
              <a:rPr lang="en-US" sz="1200" kern="1200" dirty="0" smtClean="0">
                <a:solidFill>
                  <a:srgbClr val="494949"/>
                </a:solidFill>
                <a:latin typeface="+mn-lt"/>
                <a:ea typeface="+mn-ea"/>
                <a:cs typeface="Arial"/>
              </a:rPr>
              <a:t>enable, engage and transact with</a:t>
            </a:r>
            <a:r>
              <a:rPr lang="en-US" sz="1200" kern="1200" baseline="0" dirty="0" smtClean="0">
                <a:solidFill>
                  <a:srgbClr val="494949"/>
                </a:solidFill>
                <a:latin typeface="+mn-lt"/>
                <a:ea typeface="+mn-ea"/>
                <a:cs typeface="Arial"/>
              </a:rPr>
              <a:t> </a:t>
            </a:r>
            <a:r>
              <a:rPr lang="en-US" sz="1200" kern="1200" dirty="0" smtClean="0">
                <a:solidFill>
                  <a:srgbClr val="494949"/>
                </a:solidFill>
                <a:latin typeface="+mn-lt"/>
                <a:ea typeface="+mn-ea"/>
                <a:cs typeface="Arial"/>
              </a:rPr>
              <a:t>your developer community</a:t>
            </a:r>
            <a:r>
              <a:rPr lang="en-US" sz="1200" kern="1200" baseline="0" dirty="0" smtClean="0">
                <a:solidFill>
                  <a:srgbClr val="494949"/>
                </a:solidFill>
                <a:latin typeface="+mn-lt"/>
                <a:ea typeface="+mn-ea"/>
                <a:cs typeface="Arial"/>
              </a:rPr>
              <a:t> </a:t>
            </a:r>
            <a:r>
              <a:rPr lang="en-US" sz="1200" kern="1200" baseline="0" dirty="0" smtClean="0">
                <a:solidFill>
                  <a:schemeClr val="tx1"/>
                </a:solidFill>
                <a:effectLst/>
                <a:latin typeface="+mn-lt"/>
                <a:ea typeface="+mn-ea"/>
                <a:cs typeface="+mn-cs"/>
              </a:rPr>
              <a:t>(represented by the gray people graphics)</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smtClean="0">
                <a:solidFill>
                  <a:schemeClr val="tx1"/>
                </a:solidFill>
                <a:effectLst/>
                <a:latin typeface="+mn-lt"/>
                <a:ea typeface="+mn-ea"/>
                <a:cs typeface="+mn-cs"/>
              </a:rPr>
              <a:t>Data Layer </a:t>
            </a:r>
            <a:r>
              <a:rPr lang="en-US" sz="1200" kern="1200" baseline="0" dirty="0" smtClean="0">
                <a:solidFill>
                  <a:schemeClr val="tx1"/>
                </a:solidFill>
                <a:effectLst/>
                <a:latin typeface="+mn-lt"/>
                <a:ea typeface="+mn-ea"/>
                <a:cs typeface="+mn-cs"/>
              </a:rPr>
              <a:t>to </a:t>
            </a:r>
            <a:r>
              <a:rPr lang="en-US" sz="1200" kern="1200" baseline="0" dirty="0" smtClean="0">
                <a:solidFill>
                  <a:schemeClr val="accent4"/>
                </a:solidFill>
                <a:effectLst/>
                <a:latin typeface="+mn-lt"/>
                <a:ea typeface="+mn-ea"/>
                <a:cs typeface="Arial"/>
              </a:rPr>
              <a:t>p</a:t>
            </a:r>
            <a:r>
              <a:rPr lang="en-US" sz="1200" kern="1200" dirty="0" smtClean="0">
                <a:solidFill>
                  <a:schemeClr val="accent4"/>
                </a:solidFill>
                <a:latin typeface="+mn-lt"/>
                <a:ea typeface="+mn-ea"/>
                <a:cs typeface="Arial"/>
              </a:rPr>
              <a:t>rovide visibility from the app-end to the backend</a:t>
            </a:r>
            <a:r>
              <a:rPr lang="en-US" sz="1200" kern="1200" baseline="0" dirty="0" smtClean="0">
                <a:solidFill>
                  <a:schemeClr val="accent4"/>
                </a:solidFill>
                <a:latin typeface="+mn-lt"/>
                <a:ea typeface="+mn-ea"/>
                <a:cs typeface="Arial"/>
              </a:rPr>
              <a:t> </a:t>
            </a:r>
            <a:r>
              <a:rPr lang="en-US" sz="1200" kern="1200" dirty="0" smtClean="0">
                <a:solidFill>
                  <a:schemeClr val="accent4"/>
                </a:solidFill>
                <a:latin typeface="+mn-lt"/>
                <a:ea typeface="+mn-ea"/>
                <a:cs typeface="Arial"/>
              </a:rPr>
              <a:t>for business and technical teams</a:t>
            </a:r>
          </a:p>
        </p:txBody>
      </p:sp>
      <p:sp>
        <p:nvSpPr>
          <p:cNvPr id="4" name="Slide Number Placeholder 3"/>
          <p:cNvSpPr>
            <a:spLocks noGrp="1"/>
          </p:cNvSpPr>
          <p:nvPr>
            <p:ph type="sldNum" sz="quarter" idx="10"/>
          </p:nvPr>
        </p:nvSpPr>
        <p:spPr/>
        <p:txBody>
          <a:bodyPr/>
          <a:lstStyle/>
          <a:p>
            <a:fld id="{3528E766-D65B-A946-AB93-E463F7094F33}" type="slidenum">
              <a:rPr lang="en-US" smtClean="0"/>
              <a:t>10</a:t>
            </a:fld>
            <a:endParaRPr lang="en-US"/>
          </a:p>
        </p:txBody>
      </p:sp>
    </p:spTree>
    <p:extLst>
      <p:ext uri="{BB962C8B-B14F-4D97-AF65-F5344CB8AC3E}">
        <p14:creationId xmlns:p14="http://schemas.microsoft.com/office/powerpoint/2010/main" val="1470464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11</a:t>
            </a:fld>
            <a:endParaRPr lang="en-US"/>
          </a:p>
        </p:txBody>
      </p:sp>
    </p:spTree>
    <p:extLst>
      <p:ext uri="{BB962C8B-B14F-4D97-AF65-F5344CB8AC3E}">
        <p14:creationId xmlns:p14="http://schemas.microsoft.com/office/powerpoint/2010/main" val="2316877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12</a:t>
            </a:fld>
            <a:endParaRPr lang="en-US" dirty="0"/>
          </a:p>
        </p:txBody>
      </p:sp>
    </p:spTree>
    <p:extLst>
      <p:ext uri="{BB962C8B-B14F-4D97-AF65-F5344CB8AC3E}">
        <p14:creationId xmlns:p14="http://schemas.microsoft.com/office/powerpoint/2010/main" val="4231045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13</a:t>
            </a:fld>
            <a:endParaRPr lang="en-US" dirty="0"/>
          </a:p>
        </p:txBody>
      </p:sp>
    </p:spTree>
    <p:extLst>
      <p:ext uri="{BB962C8B-B14F-4D97-AF65-F5344CB8AC3E}">
        <p14:creationId xmlns:p14="http://schemas.microsoft.com/office/powerpoint/2010/main" val="423104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14</a:t>
            </a:fld>
            <a:endParaRPr lang="en-US" dirty="0"/>
          </a:p>
        </p:txBody>
      </p:sp>
    </p:spTree>
    <p:extLst>
      <p:ext uri="{BB962C8B-B14F-4D97-AF65-F5344CB8AC3E}">
        <p14:creationId xmlns:p14="http://schemas.microsoft.com/office/powerpoint/2010/main" val="423104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15</a:t>
            </a:fld>
            <a:endParaRPr lang="en-US"/>
          </a:p>
        </p:txBody>
      </p:sp>
    </p:spTree>
    <p:extLst>
      <p:ext uri="{BB962C8B-B14F-4D97-AF65-F5344CB8AC3E}">
        <p14:creationId xmlns:p14="http://schemas.microsoft.com/office/powerpoint/2010/main" val="896561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180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t>16</a:t>
            </a:fld>
            <a:endParaRPr lang="en-US"/>
          </a:p>
        </p:txBody>
      </p:sp>
    </p:spTree>
    <p:extLst>
      <p:ext uri="{BB962C8B-B14F-4D97-AF65-F5344CB8AC3E}">
        <p14:creationId xmlns:p14="http://schemas.microsoft.com/office/powerpoint/2010/main" val="116380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17</a:t>
            </a:fld>
            <a:endParaRPr lang="en-US" dirty="0"/>
          </a:p>
        </p:txBody>
      </p:sp>
    </p:spTree>
    <p:extLst>
      <p:ext uri="{BB962C8B-B14F-4D97-AF65-F5344CB8AC3E}">
        <p14:creationId xmlns:p14="http://schemas.microsoft.com/office/powerpoint/2010/main" val="1290720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Slide Number Placeholder 3"/>
          <p:cNvSpPr>
            <a:spLocks noGrp="1"/>
          </p:cNvSpPr>
          <p:nvPr>
            <p:ph type="sldNum" sz="quarter" idx="10"/>
          </p:nvPr>
        </p:nvSpPr>
        <p:spPr/>
        <p:txBody>
          <a:bodyPr/>
          <a:lstStyle/>
          <a:p>
            <a:fld id="{5B698923-3131-4052-9FBD-B94C5F60994A}" type="slidenum">
              <a:rPr lang="en-US" smtClean="0"/>
              <a:t>18</a:t>
            </a:fld>
            <a:endParaRPr lang="en-US"/>
          </a:p>
        </p:txBody>
      </p:sp>
    </p:spTree>
    <p:extLst>
      <p:ext uri="{BB962C8B-B14F-4D97-AF65-F5344CB8AC3E}">
        <p14:creationId xmlns:p14="http://schemas.microsoft.com/office/powerpoint/2010/main" val="3822247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19</a:t>
            </a:fld>
            <a:endParaRPr lang="en-US" dirty="0"/>
          </a:p>
        </p:txBody>
      </p:sp>
    </p:spTree>
    <p:extLst>
      <p:ext uri="{BB962C8B-B14F-4D97-AF65-F5344CB8AC3E}">
        <p14:creationId xmlns:p14="http://schemas.microsoft.com/office/powerpoint/2010/main" val="121561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a:t>
            </a:fld>
            <a:endParaRPr lang="en-US" dirty="0"/>
          </a:p>
        </p:txBody>
      </p:sp>
    </p:spTree>
    <p:extLst>
      <p:ext uri="{BB962C8B-B14F-4D97-AF65-F5344CB8AC3E}">
        <p14:creationId xmlns:p14="http://schemas.microsoft.com/office/powerpoint/2010/main" val="221139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20</a:t>
            </a:fld>
            <a:endParaRPr lang="en-US" dirty="0"/>
          </a:p>
        </p:txBody>
      </p:sp>
    </p:spTree>
    <p:extLst>
      <p:ext uri="{BB962C8B-B14F-4D97-AF65-F5344CB8AC3E}">
        <p14:creationId xmlns:p14="http://schemas.microsoft.com/office/powerpoint/2010/main" val="140259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t>21</a:t>
            </a:fld>
            <a:endParaRPr lang="en-US"/>
          </a:p>
        </p:txBody>
      </p:sp>
    </p:spTree>
    <p:extLst>
      <p:ext uri="{BB962C8B-B14F-4D97-AF65-F5344CB8AC3E}">
        <p14:creationId xmlns:p14="http://schemas.microsoft.com/office/powerpoint/2010/main" val="1850390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22</a:t>
            </a:fld>
            <a:endParaRPr lang="en-US" dirty="0"/>
          </a:p>
        </p:txBody>
      </p:sp>
    </p:spTree>
    <p:extLst>
      <p:ext uri="{BB962C8B-B14F-4D97-AF65-F5344CB8AC3E}">
        <p14:creationId xmlns:p14="http://schemas.microsoft.com/office/powerpoint/2010/main" val="538726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23</a:t>
            </a:fld>
            <a:endParaRPr lang="en-US" dirty="0"/>
          </a:p>
        </p:txBody>
      </p:sp>
    </p:spTree>
    <p:extLst>
      <p:ext uri="{BB962C8B-B14F-4D97-AF65-F5344CB8AC3E}">
        <p14:creationId xmlns:p14="http://schemas.microsoft.com/office/powerpoint/2010/main" val="1925164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24</a:t>
            </a:fld>
            <a:endParaRPr lang="en-US"/>
          </a:p>
        </p:txBody>
      </p:sp>
    </p:spTree>
    <p:extLst>
      <p:ext uri="{BB962C8B-B14F-4D97-AF65-F5344CB8AC3E}">
        <p14:creationId xmlns:p14="http://schemas.microsoft.com/office/powerpoint/2010/main" val="189721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25</a:t>
            </a:fld>
            <a:endParaRPr lang="en-US" dirty="0"/>
          </a:p>
        </p:txBody>
      </p:sp>
    </p:spTree>
    <p:extLst>
      <p:ext uri="{BB962C8B-B14F-4D97-AF65-F5344CB8AC3E}">
        <p14:creationId xmlns:p14="http://schemas.microsoft.com/office/powerpoint/2010/main" val="237223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26</a:t>
            </a:fld>
            <a:endParaRPr lang="en-US"/>
          </a:p>
        </p:txBody>
      </p:sp>
    </p:spTree>
    <p:extLst>
      <p:ext uri="{BB962C8B-B14F-4D97-AF65-F5344CB8AC3E}">
        <p14:creationId xmlns:p14="http://schemas.microsoft.com/office/powerpoint/2010/main" val="231687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a:t>
            </a:fld>
            <a:endParaRPr lang="en-US" dirty="0"/>
          </a:p>
        </p:txBody>
      </p:sp>
    </p:spTree>
    <p:extLst>
      <p:ext uri="{BB962C8B-B14F-4D97-AF65-F5344CB8AC3E}">
        <p14:creationId xmlns:p14="http://schemas.microsoft.com/office/powerpoint/2010/main" val="408907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4</a:t>
            </a:fld>
            <a:endParaRPr lang="en-US" dirty="0"/>
          </a:p>
        </p:txBody>
      </p:sp>
    </p:spTree>
    <p:extLst>
      <p:ext uri="{BB962C8B-B14F-4D97-AF65-F5344CB8AC3E}">
        <p14:creationId xmlns:p14="http://schemas.microsoft.com/office/powerpoint/2010/main" val="135565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5</a:t>
            </a:fld>
            <a:endParaRPr lang="en-US" dirty="0"/>
          </a:p>
        </p:txBody>
      </p:sp>
    </p:spTree>
    <p:extLst>
      <p:ext uri="{BB962C8B-B14F-4D97-AF65-F5344CB8AC3E}">
        <p14:creationId xmlns:p14="http://schemas.microsoft.com/office/powerpoint/2010/main" val="182005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a:t>
            </a:fld>
            <a:endParaRPr lang="en-US"/>
          </a:p>
        </p:txBody>
      </p:sp>
    </p:spTree>
    <p:extLst>
      <p:ext uri="{BB962C8B-B14F-4D97-AF65-F5344CB8AC3E}">
        <p14:creationId xmlns:p14="http://schemas.microsoft.com/office/powerpoint/2010/main" val="18972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Main Points: </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Mobile is changing everything, especially your customers’</a:t>
            </a:r>
            <a:r>
              <a:rPr lang="en-US" sz="1200" b="0" kern="1200" baseline="0" dirty="0" smtClean="0">
                <a:solidFill>
                  <a:schemeClr val="tx1"/>
                </a:solidFill>
                <a:effectLst/>
                <a:latin typeface="+mn-lt"/>
                <a:ea typeface="+mn-ea"/>
                <a:cs typeface="+mn-cs"/>
              </a:rPr>
              <a:t> expectations.</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How can you meet and exceed these expectations to standout in the marketplace?</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You need to deliver choice, shaped by context, and get there with speed.</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the digital world </a:t>
            </a:r>
            <a:r>
              <a:rPr lang="en-US" sz="1200" b="1" kern="1200" baseline="0" dirty="0" smtClean="0">
                <a:solidFill>
                  <a:schemeClr val="tx1"/>
                </a:solidFill>
                <a:effectLst/>
                <a:latin typeface="+mn-lt"/>
                <a:ea typeface="+mn-ea"/>
                <a:cs typeface="+mn-cs"/>
              </a:rPr>
              <a:t>choice is delivered through apps, context is shaped by data and all is connected and catalyzed by APIs</a:t>
            </a:r>
            <a:r>
              <a:rPr lang="en-US" sz="1200" b="0" kern="1200" baseline="0" dirty="0" smtClean="0">
                <a:solidFill>
                  <a:schemeClr val="tx1"/>
                </a:solidFill>
                <a:effectLst/>
                <a:latin typeface="+mn-lt"/>
                <a:ea typeface="+mn-ea"/>
                <a:cs typeface="+mn-cs"/>
              </a:rPr>
              <a:t>.</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Apps, Data, and APIs are the building blocks of the transformation your business needs to go through.</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The process is called the Digital Transformation.</a:t>
            </a:r>
          </a:p>
          <a:p>
            <a:pPr marL="0" marR="0" indent="0" algn="l" defTabSz="457122"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Mobile </a:t>
            </a:r>
            <a:r>
              <a:rPr lang="en-US" sz="1600" b="1" kern="1200" dirty="0" smtClean="0">
                <a:solidFill>
                  <a:schemeClr val="tx1"/>
                </a:solidFill>
                <a:effectLst/>
                <a:latin typeface="+mn-lt"/>
                <a:ea typeface="+mn-ea"/>
                <a:cs typeface="+mn-cs"/>
              </a:rPr>
              <a:t>is changing everything.</a:t>
            </a:r>
            <a:endParaRPr lang="en-US" sz="1600" b="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It’s </a:t>
            </a:r>
            <a:r>
              <a:rPr lang="en-US" sz="1600" b="1" kern="1200" dirty="0" smtClean="0">
                <a:solidFill>
                  <a:schemeClr val="tx1"/>
                </a:solidFill>
                <a:effectLst/>
                <a:latin typeface="+mn-lt"/>
                <a:ea typeface="+mn-ea"/>
                <a:cs typeface="+mn-cs"/>
              </a:rPr>
              <a:t>propagating digital technology</a:t>
            </a:r>
            <a:r>
              <a:rPr lang="en-US" sz="1600" kern="1200" dirty="0" smtClean="0">
                <a:solidFill>
                  <a:schemeClr val="tx1"/>
                </a:solidFill>
                <a:effectLst/>
                <a:latin typeface="+mn-lt"/>
                <a:ea typeface="+mn-ea"/>
                <a:cs typeface="+mn-cs"/>
              </a:rPr>
              <a:t> into all aspects of life.</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Your</a:t>
            </a:r>
            <a:r>
              <a:rPr lang="en-US" sz="1600" kern="1200" baseline="0" dirty="0" smtClean="0">
                <a:solidFill>
                  <a:schemeClr val="tx1"/>
                </a:solidFill>
                <a:effectLst/>
                <a:latin typeface="+mn-lt"/>
                <a:ea typeface="+mn-ea"/>
                <a:cs typeface="+mn-cs"/>
              </a:rPr>
              <a:t> customers/employees have many more </a:t>
            </a:r>
            <a:r>
              <a:rPr lang="en-US" sz="1600" b="1" kern="1200" baseline="0" dirty="0" smtClean="0">
                <a:solidFill>
                  <a:schemeClr val="tx1"/>
                </a:solidFill>
                <a:effectLst/>
                <a:latin typeface="+mn-lt"/>
                <a:ea typeface="+mn-ea"/>
                <a:cs typeface="+mn-cs"/>
              </a:rPr>
              <a:t>choices</a:t>
            </a:r>
            <a:r>
              <a:rPr lang="en-US" sz="1600" kern="1200" baseline="0" dirty="0" smtClean="0">
                <a:solidFill>
                  <a:schemeClr val="tx1"/>
                </a:solidFill>
                <a:effectLst/>
                <a:latin typeface="+mn-lt"/>
                <a:ea typeface="+mn-ea"/>
                <a:cs typeface="+mn-cs"/>
              </a:rPr>
              <a:t> in how they can interact and transact with you.</a:t>
            </a:r>
          </a:p>
          <a:p>
            <a:r>
              <a:rPr lang="en-US" sz="1600" kern="1200" baseline="0" dirty="0" smtClean="0">
                <a:solidFill>
                  <a:schemeClr val="tx1"/>
                </a:solidFill>
                <a:effectLst/>
                <a:latin typeface="+mn-lt"/>
                <a:ea typeface="+mn-ea"/>
                <a:cs typeface="+mn-cs"/>
              </a:rPr>
              <a:t>They’re on their smart phones and tablets, they’re wearing smart technologies, they’re standing in front of kiosks that are ready to serve digitally.</a:t>
            </a:r>
          </a:p>
          <a:p>
            <a:r>
              <a:rPr lang="en-US" sz="1600" kern="1200" baseline="0" dirty="0" smtClean="0">
                <a:solidFill>
                  <a:schemeClr val="tx1"/>
                </a:solidFill>
                <a:effectLst/>
                <a:latin typeface="+mn-lt"/>
                <a:ea typeface="+mn-ea"/>
                <a:cs typeface="+mn-cs"/>
              </a:rPr>
              <a:t>In today’s digital world, these choices manifest themselves as </a:t>
            </a:r>
            <a:r>
              <a:rPr lang="en-US" sz="1600" b="1" kern="1200" baseline="0" dirty="0" smtClean="0">
                <a:solidFill>
                  <a:schemeClr val="tx1"/>
                </a:solidFill>
                <a:effectLst/>
                <a:latin typeface="+mn-lt"/>
                <a:ea typeface="+mn-ea"/>
                <a:cs typeface="+mn-cs"/>
              </a:rPr>
              <a:t>apps</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Apps have become the store, the branch, the office, the desk, the reality.</a:t>
            </a:r>
          </a:p>
          <a:p>
            <a:r>
              <a:rPr lang="en-US" sz="1600" kern="1200" baseline="0" dirty="0" smtClean="0">
                <a:solidFill>
                  <a:schemeClr val="tx1"/>
                </a:solidFill>
                <a:effectLst/>
                <a:latin typeface="+mn-lt"/>
                <a:ea typeface="+mn-ea"/>
                <a:cs typeface="+mn-cs"/>
              </a:rPr>
              <a:t>Apps are the purpose built environment for you to interact and transact with your customers/users.</a:t>
            </a:r>
          </a:p>
          <a:p>
            <a:pPr marL="0" marR="0" indent="0" algn="l" defTabSz="457122"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Are you where your customers/employees are?</a:t>
            </a:r>
            <a:endParaRPr lang="en-US" sz="1600" b="1" kern="1200" baseline="0" dirty="0" smtClean="0">
              <a:solidFill>
                <a:schemeClr val="tx1"/>
              </a:solidFill>
              <a:effectLst/>
              <a:latin typeface="+mn-lt"/>
              <a:ea typeface="+mn-ea"/>
              <a:cs typeface="+mn-cs"/>
            </a:endParaRPr>
          </a:p>
          <a:p>
            <a:endParaRPr lang="en-US" sz="1600" kern="1200" baseline="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How quickly can you get</a:t>
            </a:r>
            <a:r>
              <a:rPr lang="en-US" sz="1600" b="1" kern="1200" baseline="0" dirty="0" smtClean="0">
                <a:solidFill>
                  <a:schemeClr val="tx1"/>
                </a:solidFill>
                <a:effectLst/>
                <a:latin typeface="+mn-lt"/>
                <a:ea typeface="+mn-ea"/>
                <a:cs typeface="+mn-cs"/>
              </a:rPr>
              <a:t> there?</a:t>
            </a:r>
          </a:p>
          <a:p>
            <a:r>
              <a:rPr lang="en-US" sz="1600" kern="1200" dirty="0" smtClean="0">
                <a:solidFill>
                  <a:schemeClr val="tx1"/>
                </a:solidFill>
                <a:effectLst/>
                <a:latin typeface="+mn-lt"/>
                <a:ea typeface="+mn-ea"/>
                <a:cs typeface="+mn-cs"/>
              </a:rPr>
              <a:t>Digital technology has shifted the </a:t>
            </a:r>
            <a:r>
              <a:rPr lang="en-US" sz="1600" b="1" kern="1200" dirty="0" smtClean="0">
                <a:solidFill>
                  <a:schemeClr val="tx1"/>
                </a:solidFill>
                <a:effectLst/>
                <a:latin typeface="+mn-lt"/>
                <a:ea typeface="+mn-ea"/>
                <a:cs typeface="+mn-cs"/>
              </a:rPr>
              <a:t>speed</a:t>
            </a:r>
            <a:r>
              <a:rPr lang="en-US" sz="1600" kern="1200" dirty="0" smtClean="0">
                <a:solidFill>
                  <a:schemeClr val="tx1"/>
                </a:solidFill>
                <a:effectLst/>
                <a:latin typeface="+mn-lt"/>
                <a:ea typeface="+mn-ea"/>
                <a:cs typeface="+mn-cs"/>
              </a:rPr>
              <a:t> of decision</a:t>
            </a:r>
            <a:r>
              <a:rPr lang="en-US" sz="1600" kern="1200" baseline="0" dirty="0" smtClean="0">
                <a:solidFill>
                  <a:schemeClr val="tx1"/>
                </a:solidFill>
                <a:effectLst/>
                <a:latin typeface="+mn-lt"/>
                <a:ea typeface="+mn-ea"/>
                <a:cs typeface="+mn-cs"/>
              </a:rPr>
              <a:t> making into hyper-drive.</a:t>
            </a:r>
          </a:p>
          <a:p>
            <a:r>
              <a:rPr lang="en-US" sz="1600" kern="1200" baseline="0" dirty="0" smtClean="0">
                <a:solidFill>
                  <a:schemeClr val="tx1"/>
                </a:solidFill>
                <a:effectLst/>
                <a:latin typeface="+mn-lt"/>
                <a:ea typeface="+mn-ea"/>
                <a:cs typeface="+mn-cs"/>
              </a:rPr>
              <a:t>To compete, you need the tools of the digital trade.</a:t>
            </a:r>
          </a:p>
          <a:p>
            <a:r>
              <a:rPr lang="en-US" sz="1600" b="1" kern="1200" baseline="0" dirty="0" smtClean="0">
                <a:solidFill>
                  <a:schemeClr val="tx1"/>
                </a:solidFill>
                <a:effectLst/>
                <a:latin typeface="+mn-lt"/>
                <a:ea typeface="+mn-ea"/>
                <a:cs typeface="+mn-cs"/>
              </a:rPr>
              <a:t>APIs </a:t>
            </a:r>
            <a:r>
              <a:rPr lang="en-US" sz="1600" kern="1200" baseline="0" dirty="0" smtClean="0">
                <a:solidFill>
                  <a:schemeClr val="tx1"/>
                </a:solidFill>
                <a:effectLst/>
                <a:latin typeface="+mn-lt"/>
                <a:ea typeface="+mn-ea"/>
                <a:cs typeface="+mn-cs"/>
              </a:rPr>
              <a:t>are the catalyst for the transition to the digital world.</a:t>
            </a:r>
          </a:p>
          <a:p>
            <a:r>
              <a:rPr lang="en-US" sz="1600" kern="1200" baseline="0" dirty="0" smtClean="0">
                <a:solidFill>
                  <a:schemeClr val="tx1"/>
                </a:solidFill>
                <a:effectLst/>
                <a:latin typeface="+mn-lt"/>
                <a:ea typeface="+mn-ea"/>
                <a:cs typeface="+mn-cs"/>
              </a:rPr>
              <a:t>APIs </a:t>
            </a:r>
            <a:r>
              <a:rPr lang="en-US" sz="1600" b="1" kern="1200" baseline="0" dirty="0" smtClean="0">
                <a:solidFill>
                  <a:schemeClr val="tx1"/>
                </a:solidFill>
                <a:effectLst/>
                <a:latin typeface="+mn-lt"/>
                <a:ea typeface="+mn-ea"/>
                <a:cs typeface="+mn-cs"/>
              </a:rPr>
              <a:t>transform your </a:t>
            </a:r>
            <a:r>
              <a:rPr lang="en-US" sz="1600" b="1" kern="1200" dirty="0" smtClean="0">
                <a:solidFill>
                  <a:schemeClr val="tx1"/>
                </a:solidFill>
                <a:effectLst/>
                <a:latin typeface="+mn-lt"/>
                <a:ea typeface="+mn-ea"/>
                <a:cs typeface="+mn-cs"/>
              </a:rPr>
              <a:t>digital assets into innovation engines</a:t>
            </a:r>
            <a:r>
              <a:rPr lang="en-US" sz="1600" b="1" kern="1200" baseline="0" dirty="0" smtClean="0">
                <a:solidFill>
                  <a:schemeClr val="tx1"/>
                </a:solidFill>
                <a:effectLst/>
                <a:latin typeface="+mn-lt"/>
                <a:ea typeface="+mn-ea"/>
                <a:cs typeface="+mn-cs"/>
              </a:rPr>
              <a:t> </a:t>
            </a:r>
            <a:r>
              <a:rPr lang="en-US" sz="1600" kern="1200" baseline="0" dirty="0" smtClean="0">
                <a:solidFill>
                  <a:schemeClr val="tx1"/>
                </a:solidFill>
                <a:effectLst/>
                <a:latin typeface="+mn-lt"/>
                <a:ea typeface="+mn-ea"/>
                <a:cs typeface="+mn-cs"/>
              </a:rPr>
              <a:t>so that partners and developers can build upon them.</a:t>
            </a:r>
          </a:p>
          <a:p>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And how do you keep improving</a:t>
            </a:r>
            <a:r>
              <a:rPr lang="en-US" sz="1600" b="1" kern="1200" baseline="0" dirty="0" smtClean="0">
                <a:solidFill>
                  <a:schemeClr val="tx1"/>
                </a:solidFill>
                <a:effectLst/>
                <a:latin typeface="+mn-lt"/>
                <a:ea typeface="+mn-ea"/>
                <a:cs typeface="+mn-cs"/>
              </a:rPr>
              <a:t> and building the next great product or service?</a:t>
            </a:r>
          </a:p>
          <a:p>
            <a:r>
              <a:rPr lang="en-US" sz="1600" kern="1200" baseline="0" dirty="0" smtClean="0">
                <a:solidFill>
                  <a:schemeClr val="tx1"/>
                </a:solidFill>
                <a:effectLst/>
                <a:latin typeface="+mn-lt"/>
                <a:ea typeface="+mn-ea"/>
                <a:cs typeface="+mn-cs"/>
              </a:rPr>
              <a:t>APIs are not just about accelerating app development.</a:t>
            </a:r>
          </a:p>
          <a:p>
            <a:r>
              <a:rPr lang="en-US" sz="1600" kern="1200" baseline="0" dirty="0" smtClean="0">
                <a:solidFill>
                  <a:schemeClr val="tx1"/>
                </a:solidFill>
                <a:effectLst/>
                <a:latin typeface="+mn-lt"/>
                <a:ea typeface="+mn-ea"/>
                <a:cs typeface="+mn-cs"/>
              </a:rPr>
              <a:t>Just as importantly, if not more, they’re about empowering you to connect digitally with your customers, so that you can understand their choices and their context.</a:t>
            </a:r>
          </a:p>
          <a:p>
            <a:r>
              <a:rPr lang="en-US" sz="1600" kern="1200" baseline="0" dirty="0" smtClean="0">
                <a:solidFill>
                  <a:schemeClr val="tx1"/>
                </a:solidFill>
                <a:effectLst/>
                <a:latin typeface="+mn-lt"/>
                <a:ea typeface="+mn-ea"/>
                <a:cs typeface="+mn-cs"/>
              </a:rPr>
              <a:t>When an app asks the user if it can use their location, it’s learning about their </a:t>
            </a:r>
            <a:r>
              <a:rPr lang="en-US" sz="1600" b="1" kern="1200" baseline="0" dirty="0" smtClean="0">
                <a:solidFill>
                  <a:schemeClr val="tx1"/>
                </a:solidFill>
                <a:effectLst/>
                <a:latin typeface="+mn-lt"/>
                <a:ea typeface="+mn-ea"/>
                <a:cs typeface="+mn-cs"/>
              </a:rPr>
              <a:t>physical</a:t>
            </a:r>
            <a:r>
              <a:rPr lang="en-US" sz="1600" kern="1200" baseline="0" dirty="0" smtClean="0">
                <a:solidFill>
                  <a:schemeClr val="tx1"/>
                </a:solidFill>
                <a:effectLst/>
                <a:latin typeface="+mn-lt"/>
                <a:ea typeface="+mn-ea"/>
                <a:cs typeface="+mn-cs"/>
              </a:rPr>
              <a:t> </a:t>
            </a:r>
            <a:r>
              <a:rPr lang="en-US" sz="1600" b="1" kern="1200" baseline="0" dirty="0" smtClean="0">
                <a:solidFill>
                  <a:schemeClr val="tx1"/>
                </a:solidFill>
                <a:effectLst/>
                <a:latin typeface="+mn-lt"/>
                <a:ea typeface="+mn-ea"/>
                <a:cs typeface="+mn-cs"/>
              </a:rPr>
              <a:t>context</a:t>
            </a:r>
            <a:r>
              <a:rPr lang="en-US" sz="1600" kern="1200" baseline="0" dirty="0" smtClean="0">
                <a:solidFill>
                  <a:schemeClr val="tx1"/>
                </a:solidFill>
                <a:effectLst/>
                <a:latin typeface="+mn-lt"/>
                <a:ea typeface="+mn-ea"/>
                <a:cs typeface="+mn-cs"/>
              </a:rPr>
              <a:t> and capturing it as </a:t>
            </a:r>
            <a:r>
              <a:rPr lang="en-US" sz="1600" b="1" kern="1200" baseline="0" dirty="0" smtClean="0">
                <a:solidFill>
                  <a:schemeClr val="tx1"/>
                </a:solidFill>
                <a:effectLst/>
                <a:latin typeface="+mn-lt"/>
                <a:ea typeface="+mn-ea"/>
                <a:cs typeface="+mn-cs"/>
              </a:rPr>
              <a:t>data </a:t>
            </a:r>
            <a:r>
              <a:rPr lang="en-US" sz="1600" b="0" kern="1200" baseline="0" dirty="0" smtClean="0">
                <a:solidFill>
                  <a:schemeClr val="tx1"/>
                </a:solidFill>
                <a:effectLst/>
                <a:latin typeface="+mn-lt"/>
                <a:ea typeface="+mn-ea"/>
                <a:cs typeface="+mn-cs"/>
              </a:rPr>
              <a:t>through an API</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When an app asks the user if it can use their social contacts, it’s learning about their </a:t>
            </a:r>
            <a:r>
              <a:rPr lang="en-US" sz="1600" b="1" kern="1200" baseline="0" dirty="0" smtClean="0">
                <a:solidFill>
                  <a:schemeClr val="tx1"/>
                </a:solidFill>
                <a:effectLst/>
                <a:latin typeface="+mn-lt"/>
                <a:ea typeface="+mn-ea"/>
                <a:cs typeface="+mn-cs"/>
              </a:rPr>
              <a:t>logical</a:t>
            </a:r>
            <a:r>
              <a:rPr lang="en-US" sz="1600" kern="1200" baseline="0" dirty="0" smtClean="0">
                <a:solidFill>
                  <a:schemeClr val="tx1"/>
                </a:solidFill>
                <a:effectLst/>
                <a:latin typeface="+mn-lt"/>
                <a:ea typeface="+mn-ea"/>
                <a:cs typeface="+mn-cs"/>
              </a:rPr>
              <a:t> </a:t>
            </a:r>
            <a:r>
              <a:rPr lang="en-US" sz="1600" b="1" kern="1200" baseline="0" dirty="0" smtClean="0">
                <a:solidFill>
                  <a:schemeClr val="tx1"/>
                </a:solidFill>
                <a:effectLst/>
                <a:latin typeface="+mn-lt"/>
                <a:ea typeface="+mn-ea"/>
                <a:cs typeface="+mn-cs"/>
              </a:rPr>
              <a:t>context</a:t>
            </a:r>
            <a:r>
              <a:rPr lang="en-US" sz="1600" kern="1200" baseline="0" dirty="0" smtClean="0">
                <a:solidFill>
                  <a:schemeClr val="tx1"/>
                </a:solidFill>
                <a:effectLst/>
                <a:latin typeface="+mn-lt"/>
                <a:ea typeface="+mn-ea"/>
                <a:cs typeface="+mn-cs"/>
              </a:rPr>
              <a:t> and using it as </a:t>
            </a:r>
            <a:r>
              <a:rPr lang="en-US" sz="1600" b="1" kern="1200" baseline="0" dirty="0" smtClean="0">
                <a:solidFill>
                  <a:schemeClr val="tx1"/>
                </a:solidFill>
                <a:effectLst/>
                <a:latin typeface="+mn-lt"/>
                <a:ea typeface="+mn-ea"/>
                <a:cs typeface="+mn-cs"/>
              </a:rPr>
              <a:t>data </a:t>
            </a:r>
            <a:r>
              <a:rPr lang="en-US" sz="1600" b="0" kern="1200" baseline="0" dirty="0" smtClean="0">
                <a:solidFill>
                  <a:schemeClr val="tx1"/>
                </a:solidFill>
                <a:effectLst/>
                <a:latin typeface="+mn-lt"/>
                <a:ea typeface="+mn-ea"/>
                <a:cs typeface="+mn-cs"/>
              </a:rPr>
              <a:t>through an API</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When an app is bringing in </a:t>
            </a:r>
            <a:r>
              <a:rPr lang="en-US" sz="1600" b="1" kern="1200" baseline="0" dirty="0" smtClean="0">
                <a:solidFill>
                  <a:schemeClr val="tx1"/>
                </a:solidFill>
                <a:effectLst/>
                <a:latin typeface="+mn-lt"/>
                <a:ea typeface="+mn-ea"/>
                <a:cs typeface="+mn-cs"/>
              </a:rPr>
              <a:t>historical context </a:t>
            </a:r>
            <a:r>
              <a:rPr lang="en-US" sz="1600" kern="1200" baseline="0" dirty="0" smtClean="0">
                <a:solidFill>
                  <a:schemeClr val="tx1"/>
                </a:solidFill>
                <a:effectLst/>
                <a:latin typeface="+mn-lt"/>
                <a:ea typeface="+mn-ea"/>
                <a:cs typeface="+mn-cs"/>
              </a:rPr>
              <a:t>about surroundings such as weather and temperature, that’s based on </a:t>
            </a:r>
            <a:r>
              <a:rPr lang="en-US" sz="1600" b="1" kern="1200" baseline="0" dirty="0" smtClean="0">
                <a:solidFill>
                  <a:schemeClr val="tx1"/>
                </a:solidFill>
                <a:effectLst/>
                <a:latin typeface="+mn-lt"/>
                <a:ea typeface="+mn-ea"/>
                <a:cs typeface="+mn-cs"/>
              </a:rPr>
              <a:t>data</a:t>
            </a:r>
            <a:r>
              <a:rPr lang="en-US" sz="1600" kern="1200" baseline="0" dirty="0" smtClean="0">
                <a:solidFill>
                  <a:schemeClr val="tx1"/>
                </a:solidFill>
                <a:effectLst/>
                <a:latin typeface="+mn-lt"/>
                <a:ea typeface="+mn-ea"/>
                <a:cs typeface="+mn-cs"/>
              </a:rPr>
              <a:t> capture through APIs.</a:t>
            </a:r>
          </a:p>
          <a:p>
            <a:r>
              <a:rPr lang="en-US" sz="1600" kern="1200" baseline="0" dirty="0" smtClean="0">
                <a:solidFill>
                  <a:schemeClr val="tx1"/>
                </a:solidFill>
                <a:effectLst/>
                <a:latin typeface="+mn-lt"/>
                <a:ea typeface="+mn-ea"/>
                <a:cs typeface="+mn-cs"/>
              </a:rPr>
              <a:t>And all this data makes your business more intelligent about its customers in general, but also in ways we’ve never imagined were possible, allowing it to build better products and services in the future.</a:t>
            </a:r>
          </a:p>
          <a:p>
            <a:endParaRPr lang="en-US" sz="1600" kern="1200" baseline="0" dirty="0" smtClean="0">
              <a:solidFill>
                <a:schemeClr val="tx1"/>
              </a:solidFill>
              <a:effectLst/>
              <a:latin typeface="+mn-lt"/>
              <a:ea typeface="+mn-ea"/>
              <a:cs typeface="+mn-cs"/>
            </a:endParaRPr>
          </a:p>
          <a:p>
            <a:r>
              <a:rPr lang="en-US" sz="1600" kern="1200" baseline="0" dirty="0" smtClean="0">
                <a:solidFill>
                  <a:schemeClr val="tx1"/>
                </a:solidFill>
                <a:effectLst/>
                <a:latin typeface="+mn-lt"/>
                <a:ea typeface="+mn-ea"/>
                <a:cs typeface="+mn-cs"/>
              </a:rPr>
              <a:t>In today’s digital world </a:t>
            </a:r>
            <a:r>
              <a:rPr lang="en-US" sz="1600" b="1" kern="1200" dirty="0" smtClean="0">
                <a:solidFill>
                  <a:schemeClr val="tx1"/>
                </a:solidFill>
                <a:effectLst/>
                <a:latin typeface="+mn-lt"/>
                <a:ea typeface="+mn-ea"/>
                <a:cs typeface="+mn-cs"/>
              </a:rPr>
              <a:t>choice is</a:t>
            </a:r>
            <a:r>
              <a:rPr lang="en-US" sz="1600" b="1" kern="1200" baseline="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delivered as apps, optimized by data and catalyzed by APIs</a:t>
            </a:r>
            <a:r>
              <a:rPr lang="en-US" sz="1600" kern="1200" dirty="0" smtClean="0">
                <a:solidFill>
                  <a:schemeClr val="tx1"/>
                </a:solidFill>
                <a:effectLst/>
                <a:latin typeface="+mn-lt"/>
                <a:ea typeface="+mn-ea"/>
                <a:cs typeface="+mn-cs"/>
              </a:rPr>
              <a:t>.</a:t>
            </a:r>
          </a:p>
          <a:p>
            <a:r>
              <a:rPr lang="en-US" sz="1600" b="1" kern="1200" dirty="0" smtClean="0">
                <a:solidFill>
                  <a:schemeClr val="tx1"/>
                </a:solidFill>
                <a:effectLst/>
                <a:latin typeface="+mn-lt"/>
                <a:ea typeface="+mn-ea"/>
                <a:cs typeface="+mn-cs"/>
              </a:rPr>
              <a:t>Apps, data, and APIs are the building blocks</a:t>
            </a:r>
            <a:r>
              <a:rPr lang="en-US" sz="1600" kern="120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of the digital business</a:t>
            </a:r>
            <a:r>
              <a:rPr lang="en-US" sz="1600" b="0" kern="1200" dirty="0" smtClean="0">
                <a:solidFill>
                  <a:schemeClr val="tx1"/>
                </a:solidFill>
                <a:effectLst/>
                <a:latin typeface="+mn-lt"/>
                <a:ea typeface="+mn-ea"/>
                <a:cs typeface="+mn-cs"/>
              </a:rPr>
              <a:t>.</a:t>
            </a:r>
            <a:endParaRPr lang="en-US" sz="1600" kern="1200" baseline="0" dirty="0" smtClean="0">
              <a:solidFill>
                <a:schemeClr val="tx1"/>
              </a:solidFill>
              <a:effectLst/>
              <a:latin typeface="+mn-lt"/>
              <a:ea typeface="+mn-ea"/>
              <a:cs typeface="+mn-cs"/>
            </a:endParaRP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To compete and thrive, enterprises have to </a:t>
            </a:r>
            <a:r>
              <a:rPr lang="en-US" sz="1600" b="1" kern="1200" dirty="0" smtClean="0">
                <a:solidFill>
                  <a:schemeClr val="tx1"/>
                </a:solidFill>
                <a:effectLst/>
                <a:latin typeface="+mn-lt"/>
                <a:ea typeface="+mn-ea"/>
                <a:cs typeface="+mn-cs"/>
              </a:rPr>
              <a:t>extend their </a:t>
            </a:r>
            <a:r>
              <a:rPr lang="en-US" sz="1600" b="1" kern="1200" baseline="0" dirty="0" smtClean="0">
                <a:solidFill>
                  <a:schemeClr val="tx1"/>
                </a:solidFill>
                <a:effectLst/>
                <a:latin typeface="+mn-lt"/>
                <a:ea typeface="+mn-ea"/>
                <a:cs typeface="+mn-cs"/>
              </a:rPr>
              <a:t>businesses into the digital world</a:t>
            </a:r>
            <a:r>
              <a:rPr lang="en-US" sz="1600" kern="1200" baseline="0" dirty="0" smtClean="0">
                <a:solidFill>
                  <a:schemeClr val="tx1"/>
                </a:solidFill>
                <a:effectLst/>
                <a:latin typeface="+mn-lt"/>
                <a:ea typeface="+mn-ea"/>
                <a:cs typeface="+mn-cs"/>
              </a:rPr>
              <a:t>.</a:t>
            </a:r>
          </a:p>
          <a:p>
            <a:endParaRPr lang="en-US" sz="1600" kern="1200" baseline="0" dirty="0" smtClean="0">
              <a:solidFill>
                <a:schemeClr val="tx1"/>
              </a:solidFill>
              <a:effectLst/>
              <a:latin typeface="+mn-lt"/>
              <a:ea typeface="+mn-ea"/>
              <a:cs typeface="+mn-cs"/>
            </a:endParaRPr>
          </a:p>
          <a:p>
            <a:r>
              <a:rPr lang="en-US" sz="1600" kern="1200" baseline="0" dirty="0" smtClean="0">
                <a:solidFill>
                  <a:schemeClr val="tx1"/>
                </a:solidFill>
                <a:effectLst/>
                <a:latin typeface="+mn-lt"/>
                <a:ea typeface="+mn-ea"/>
                <a:cs typeface="+mn-cs"/>
              </a:rPr>
              <a:t>This process of </a:t>
            </a:r>
            <a:r>
              <a:rPr lang="en-US" sz="1600" dirty="0" smtClean="0"/>
              <a:t>reinventing business</a:t>
            </a:r>
            <a:r>
              <a:rPr lang="en-US" sz="1600" baseline="0" dirty="0" smtClean="0"/>
              <a:t> </a:t>
            </a:r>
            <a:r>
              <a:rPr lang="en-US" sz="1600" dirty="0" smtClean="0"/>
              <a:t>through the use of Apps,</a:t>
            </a:r>
            <a:r>
              <a:rPr lang="en-US" sz="1600" baseline="0" dirty="0" smtClean="0"/>
              <a:t> Data and APIs is called </a:t>
            </a:r>
            <a:r>
              <a:rPr lang="en-US" sz="1600" b="1" baseline="0" dirty="0" smtClean="0"/>
              <a:t>Digital Transformation</a:t>
            </a:r>
            <a:r>
              <a:rPr lang="en-US" sz="1600" baseline="0" dirty="0" smtClean="0"/>
              <a:t>.</a:t>
            </a:r>
          </a:p>
          <a:p>
            <a:endParaRPr lang="en-US" sz="1600" kern="1200" baseline="0" dirty="0" smtClean="0">
              <a:solidFill>
                <a:schemeClr val="tx1"/>
              </a:solidFill>
              <a:effectLst/>
              <a:latin typeface="+mn-lt"/>
              <a:ea typeface="+mn-ea"/>
              <a:cs typeface="+mn-cs"/>
            </a:endParaRPr>
          </a:p>
          <a:p>
            <a:r>
              <a:rPr lang="en-US" sz="1600" b="1" kern="1200" baseline="0" dirty="0" smtClean="0">
                <a:solidFill>
                  <a:schemeClr val="tx1"/>
                </a:solidFill>
                <a:effectLst/>
                <a:latin typeface="+mn-lt"/>
                <a:ea typeface="+mn-ea"/>
                <a:cs typeface="+mn-cs"/>
              </a:rPr>
              <a:t>Supporting Data:</a:t>
            </a:r>
            <a:endParaRPr lang="en-US" sz="1600" b="0" kern="1200" baseline="0" dirty="0" smtClean="0">
              <a:solidFill>
                <a:schemeClr val="tx1"/>
              </a:solidFill>
              <a:effectLst/>
              <a:latin typeface="+mn-lt"/>
              <a:ea typeface="+mn-ea"/>
              <a:cs typeface="+mn-cs"/>
            </a:endParaRPr>
          </a:p>
          <a:p>
            <a:pPr marL="0" marR="0" lvl="0" indent="0" algn="l" defTabSz="101571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 </a:t>
            </a:r>
            <a:r>
              <a:rPr lang="en-US" sz="1600" dirty="0" smtClean="0">
                <a:solidFill>
                  <a:schemeClr val="bg1">
                    <a:lumMod val="50000"/>
                  </a:schemeClr>
                </a:solidFill>
              </a:rPr>
              <a:t>72% of the total world population (5.8 billion) will use mobile phones by 2015. (</a:t>
            </a:r>
            <a:r>
              <a:rPr lang="en-US" sz="1600" dirty="0" err="1" smtClean="0">
                <a:solidFill>
                  <a:schemeClr val="bg1">
                    <a:lumMod val="50000"/>
                  </a:schemeClr>
                </a:solidFill>
              </a:rPr>
              <a:t>eMarketer</a:t>
            </a:r>
            <a:r>
              <a:rPr lang="en-US" sz="1600" dirty="0" smtClean="0">
                <a:solidFill>
                  <a:schemeClr val="bg1">
                    <a:lumMod val="50000"/>
                  </a:schemeClr>
                </a:solidFill>
              </a:rPr>
              <a:t>)</a:t>
            </a:r>
            <a:endParaRPr lang="en-US" dirty="0" smtClean="0"/>
          </a:p>
          <a:p>
            <a:pPr lvl="0">
              <a:spcBef>
                <a:spcPts val="1200"/>
              </a:spcBef>
            </a:pPr>
            <a:r>
              <a:rPr lang="en-US" sz="1600" dirty="0" smtClean="0">
                <a:solidFill>
                  <a:schemeClr val="bg1">
                    <a:lumMod val="50000"/>
                  </a:schemeClr>
                </a:solidFill>
              </a:rPr>
              <a:t>- 30 Million new smartphone users in the US last year.</a:t>
            </a:r>
          </a:p>
          <a:p>
            <a:pPr lvl="0">
              <a:spcBef>
                <a:spcPts val="1200"/>
              </a:spcBef>
            </a:pPr>
            <a:r>
              <a:rPr lang="en-US" sz="1600" dirty="0" smtClean="0">
                <a:solidFill>
                  <a:schemeClr val="bg1">
                    <a:lumMod val="50000"/>
                  </a:schemeClr>
                </a:solidFill>
              </a:rPr>
              <a:t>- 900,000 </a:t>
            </a:r>
            <a:r>
              <a:rPr lang="en-US" sz="1600" dirty="0" err="1" smtClean="0">
                <a:solidFill>
                  <a:schemeClr val="bg1">
                    <a:lumMod val="50000"/>
                  </a:schemeClr>
                </a:solidFill>
              </a:rPr>
              <a:t>iOS</a:t>
            </a:r>
            <a:r>
              <a:rPr lang="en-US" sz="1600" dirty="0" smtClean="0">
                <a:solidFill>
                  <a:schemeClr val="bg1">
                    <a:lumMod val="50000"/>
                  </a:schemeClr>
                </a:solidFill>
              </a:rPr>
              <a:t> apps. 800,000 Android apps.</a:t>
            </a:r>
          </a:p>
          <a:p>
            <a:pPr>
              <a:spcBef>
                <a:spcPts val="1200"/>
              </a:spcBef>
            </a:pPr>
            <a:r>
              <a:rPr lang="en-US" sz="1600" dirty="0" smtClean="0">
                <a:solidFill>
                  <a:schemeClr val="bg1">
                    <a:lumMod val="50000"/>
                  </a:schemeClr>
                </a:solidFill>
              </a:rPr>
              <a:t>- App downloads: 50 Billion on Apple App Store. 48 Billion on Google Play. </a:t>
            </a:r>
            <a:endParaRPr lang="en-US" dirty="0" smtClean="0"/>
          </a:p>
          <a:p>
            <a:pPr marL="0" marR="0" indent="0" algn="l" defTabSz="101571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 Mobile payment transaction volume will reach $630 billion by 2014. (Juniper Research)</a:t>
            </a:r>
            <a:endParaRPr lang="en-US" dirty="0" smtClean="0"/>
          </a:p>
          <a:p>
            <a:pPr lvl="0">
              <a:lnSpc>
                <a:spcPct val="130000"/>
              </a:lnSpc>
            </a:pPr>
            <a:r>
              <a:rPr lang="en-US" sz="1600" dirty="0" smtClean="0">
                <a:solidFill>
                  <a:schemeClr val="bg1">
                    <a:lumMod val="50000"/>
                  </a:schemeClr>
                </a:solidFill>
              </a:rPr>
              <a:t>- Total value of all types of B2B and B2C transactions will equal $16 trillion in 2013. (IDC)</a:t>
            </a:r>
          </a:p>
          <a:p>
            <a:pPr lvl="0">
              <a:lnSpc>
                <a:spcPct val="130000"/>
              </a:lnSpc>
            </a:pPr>
            <a:r>
              <a:rPr lang="en-US" sz="1600" dirty="0" smtClean="0">
                <a:solidFill>
                  <a:schemeClr val="bg1">
                    <a:lumMod val="50000"/>
                  </a:schemeClr>
                </a:solidFill>
              </a:rPr>
              <a:t>- 11% of all sales flowing through the world economy.</a:t>
            </a:r>
          </a:p>
          <a:p>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7</a:t>
            </a:fld>
            <a:endParaRPr lang="en-US"/>
          </a:p>
        </p:txBody>
      </p:sp>
    </p:spTree>
    <p:extLst>
      <p:ext uri="{BB962C8B-B14F-4D97-AF65-F5344CB8AC3E}">
        <p14:creationId xmlns:p14="http://schemas.microsoft.com/office/powerpoint/2010/main" val="899986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8</a:t>
            </a:fld>
            <a:endParaRPr lang="en-US" dirty="0"/>
          </a:p>
        </p:txBody>
      </p:sp>
    </p:spTree>
    <p:extLst>
      <p:ext uri="{BB962C8B-B14F-4D97-AF65-F5344CB8AC3E}">
        <p14:creationId xmlns:p14="http://schemas.microsoft.com/office/powerpoint/2010/main" val="64687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9</a:t>
            </a:fld>
            <a:endParaRPr lang="en-US" dirty="0"/>
          </a:p>
        </p:txBody>
      </p:sp>
    </p:spTree>
    <p:extLst>
      <p:ext uri="{BB962C8B-B14F-4D97-AF65-F5344CB8AC3E}">
        <p14:creationId xmlns:p14="http://schemas.microsoft.com/office/powerpoint/2010/main" val="192453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5619" y="3559482"/>
            <a:ext cx="8405682" cy="653437"/>
          </a:xfrm>
        </p:spPr>
        <p:txBody>
          <a:bodyPr rIns="0">
            <a:normAutofit/>
          </a:bodyPr>
          <a:lstStyle>
            <a:lvl1pPr algn="r">
              <a:defRPr sz="3200" b="0">
                <a:solidFill>
                  <a:schemeClr val="accent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62942" y="4212918"/>
            <a:ext cx="7728359" cy="872790"/>
          </a:xfrm>
        </p:spPr>
        <p:txBody>
          <a:bodyPr rIns="0"/>
          <a:lstStyle>
            <a:lvl1pPr marL="0" indent="0" algn="r">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107111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6" name="TextBox 5"/>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511" y="2880046"/>
            <a:ext cx="8946289" cy="795933"/>
          </a:xfrm>
        </p:spPr>
        <p:txBody>
          <a:bodyPr rIns="0" anchor="t">
            <a:normAutofit/>
          </a:bodyPr>
          <a:lstStyle>
            <a:lvl1pPr algn="r">
              <a:defRPr sz="3200" b="1" cap="none" baseline="0">
                <a:solidFill>
                  <a:schemeClr val="tx2"/>
                </a:solidFill>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965"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1144"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7" name="TextBox 6"/>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3" name="Text Placeholder 2"/>
          <p:cNvSpPr>
            <a:spLocks noGrp="1"/>
          </p:cNvSpPr>
          <p:nvPr>
            <p:ph type="body" idx="1"/>
          </p:nvPr>
        </p:nvSpPr>
        <p:spPr>
          <a:xfrm>
            <a:off x="608965" y="1061472"/>
            <a:ext cx="5381306"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8965" y="1701234"/>
            <a:ext cx="5381306" cy="448277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6916" y="1061472"/>
            <a:ext cx="5383420"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6916" y="1701234"/>
            <a:ext cx="5383420" cy="4482779"/>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9"/>
          <p:cNvSpPr>
            <a:spLocks noGrp="1"/>
          </p:cNvSpPr>
          <p:nvPr>
            <p:ph type="sldNum" sz="quarter" idx="10"/>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9" name="TextBox 8"/>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dirty="0"/>
          </a:p>
        </p:txBody>
      </p:sp>
      <p:sp>
        <p:nvSpPr>
          <p:cNvPr id="5" name="TextBox 4"/>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4" name="TextBox 3"/>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300941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4893424" y="2888493"/>
            <a:ext cx="4809376" cy="584777"/>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4300"/>
                </a:solidFill>
                <a:effectLst/>
                <a:uLnTx/>
                <a:uFillTx/>
                <a:latin typeface="Arial"/>
                <a:ea typeface="+mj-ea"/>
                <a:cs typeface="+mj-cs"/>
              </a:rPr>
              <a:t>Thank you</a:t>
            </a:r>
            <a:endParaRPr lang="en-US" sz="3200" b="1" dirty="0">
              <a:latin typeface="Arial"/>
            </a:endParaRPr>
          </a:p>
        </p:txBody>
      </p:sp>
    </p:spTree>
    <p:extLst>
      <p:ext uri="{BB962C8B-B14F-4D97-AF65-F5344CB8AC3E}">
        <p14:creationId xmlns:p14="http://schemas.microsoft.com/office/powerpoint/2010/main" val="296496659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left slide">
    <p:spTree>
      <p:nvGrpSpPr>
        <p:cNvPr id="1" name=""/>
        <p:cNvGrpSpPr/>
        <p:nvPr/>
      </p:nvGrpSpPr>
      <p:grpSpPr>
        <a:xfrm>
          <a:off x="0" y="0"/>
          <a:ext cx="0" cy="0"/>
          <a:chOff x="0" y="0"/>
          <a:chExt cx="0" cy="0"/>
        </a:xfrm>
      </p:grpSpPr>
      <p:sp>
        <p:nvSpPr>
          <p:cNvPr id="5" name="Rectangle 4"/>
          <p:cNvSpPr/>
          <p:nvPr userDrawn="1"/>
        </p:nvSpPr>
        <p:spPr>
          <a:xfrm>
            <a:off x="0" y="6556248"/>
            <a:ext cx="121793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258978" y="6556248"/>
            <a:ext cx="7759061"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Arial"/>
                <a:cs typeface="Arial"/>
              </a:rPr>
              <a:t>© 2013 Apigee Confidential – All Rights Reserved</a:t>
            </a:r>
            <a:endParaRPr lang="en-US" sz="900" dirty="0">
              <a:solidFill>
                <a:schemeClr val="accent2"/>
              </a:solidFill>
              <a:latin typeface="Arial"/>
              <a:cs typeface="Arial"/>
            </a:endParaRPr>
          </a:p>
        </p:txBody>
      </p:sp>
      <p:grpSp>
        <p:nvGrpSpPr>
          <p:cNvPr id="3" name="Group 2"/>
          <p:cNvGrpSpPr/>
          <p:nvPr userDrawn="1"/>
        </p:nvGrpSpPr>
        <p:grpSpPr>
          <a:xfrm>
            <a:off x="0" y="-7299"/>
            <a:ext cx="12179300" cy="903266"/>
            <a:chOff x="0" y="-7299"/>
            <a:chExt cx="9144000" cy="903266"/>
          </a:xfrm>
        </p:grpSpPr>
        <p:pic>
          <p:nvPicPr>
            <p:cNvPr id="6" name="Picture 5"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8" name="Straight Connector 7"/>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0" name="Title 9"/>
          <p:cNvSpPr>
            <a:spLocks noGrp="1"/>
          </p:cNvSpPr>
          <p:nvPr>
            <p:ph type="title" hasCustomPrompt="1"/>
          </p:nvPr>
        </p:nvSpPr>
        <p:spPr>
          <a:xfrm>
            <a:off x="304483" y="444761"/>
            <a:ext cx="8999149"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0"/>
          </p:nvPr>
        </p:nvSpPr>
        <p:spPr>
          <a:xfrm>
            <a:off x="9007679" y="6499797"/>
            <a:ext cx="2841837"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275450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965" y="455210"/>
            <a:ext cx="10961370" cy="6746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8965" y="1422748"/>
            <a:ext cx="10961370" cy="47034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200" b="1" kern="1200">
          <a:solidFill>
            <a:schemeClr val="tx2"/>
          </a:solidFill>
          <a:latin typeface="Arial"/>
          <a:ea typeface="+mj-ea"/>
          <a:cs typeface="+mj-cs"/>
        </a:defRPr>
      </a:lvl1pPr>
    </p:titleStyle>
    <p:body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emf"/><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33.emf"/><Relationship Id="rId8" Type="http://schemas.openxmlformats.org/officeDocument/2006/relationships/image" Target="../media/image27.emf"/><Relationship Id="rId9"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jp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png"/><Relationship Id="rId23" Type="http://schemas.openxmlformats.org/officeDocument/2006/relationships/image" Target="../media/image64.png"/><Relationship Id="rId24" Type="http://schemas.openxmlformats.org/officeDocument/2006/relationships/image" Target="../media/image65.png"/><Relationship Id="rId25" Type="http://schemas.openxmlformats.org/officeDocument/2006/relationships/image" Target="../media/image66.png"/><Relationship Id="rId26" Type="http://schemas.openxmlformats.org/officeDocument/2006/relationships/image" Target="../media/image67.png"/><Relationship Id="rId27" Type="http://schemas.openxmlformats.org/officeDocument/2006/relationships/image" Target="../media/image68.png"/><Relationship Id="rId28" Type="http://schemas.openxmlformats.org/officeDocument/2006/relationships/image" Target="../media/image69.png"/><Relationship Id="rId29"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30" Type="http://schemas.openxmlformats.org/officeDocument/2006/relationships/image" Target="../media/image71.png"/><Relationship Id="rId31" Type="http://schemas.openxmlformats.org/officeDocument/2006/relationships/image" Target="../media/image72.emf"/><Relationship Id="rId32" Type="http://schemas.openxmlformats.org/officeDocument/2006/relationships/image" Target="../media/image73.emf"/><Relationship Id="rId9"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33" Type="http://schemas.openxmlformats.org/officeDocument/2006/relationships/image" Target="../media/image74.png"/><Relationship Id="rId34" Type="http://schemas.openxmlformats.org/officeDocument/2006/relationships/image" Target="../media/image75.emf"/><Relationship Id="rId35" Type="http://schemas.openxmlformats.org/officeDocument/2006/relationships/image" Target="../media/image76.png"/><Relationship Id="rId36" Type="http://schemas.openxmlformats.org/officeDocument/2006/relationships/image" Target="../media/image77.png"/><Relationship Id="rId10" Type="http://schemas.openxmlformats.org/officeDocument/2006/relationships/image" Target="../media/image51.jpeg"/><Relationship Id="rId11" Type="http://schemas.openxmlformats.org/officeDocument/2006/relationships/image" Target="../media/image52.jpeg"/><Relationship Id="rId12" Type="http://schemas.openxmlformats.org/officeDocument/2006/relationships/image" Target="../media/image53.png"/><Relationship Id="rId13" Type="http://schemas.openxmlformats.org/officeDocument/2006/relationships/image" Target="../media/image54.jpeg"/><Relationship Id="rId14" Type="http://schemas.openxmlformats.org/officeDocument/2006/relationships/image" Target="../media/image55.jpe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jpeg"/><Relationship Id="rId19" Type="http://schemas.openxmlformats.org/officeDocument/2006/relationships/image" Target="../media/image60.jpeg"/><Relationship Id="rId37" Type="http://schemas.openxmlformats.org/officeDocument/2006/relationships/image" Target="../media/image78.png"/><Relationship Id="rId38" Type="http://schemas.openxmlformats.org/officeDocument/2006/relationships/image" Target="../media/image79.png"/><Relationship Id="rId39" Type="http://schemas.openxmlformats.org/officeDocument/2006/relationships/image" Target="../media/image80.emf"/><Relationship Id="rId40"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2.emf"/><Relationship Id="rId6" Type="http://schemas.openxmlformats.org/officeDocument/2006/relationships/image" Target="../media/image85.png"/><Relationship Id="rId7" Type="http://schemas.openxmlformats.org/officeDocument/2006/relationships/image" Target="../media/image29.emf"/><Relationship Id="rId8"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16.png"/><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87.png"/><Relationship Id="rId17"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7.png"/><Relationship Id="rId10"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16.png"/><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7.png"/><Relationship Id="rId10"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9.emf"/><Relationship Id="rId5" Type="http://schemas.openxmlformats.org/officeDocument/2006/relationships/image" Target="../media/image28.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emf"/><Relationship Id="rId5" Type="http://schemas.openxmlformats.org/officeDocument/2006/relationships/image" Target="../media/image29.emf"/><Relationship Id="rId6" Type="http://schemas.openxmlformats.org/officeDocument/2006/relationships/image" Target="../media/image28.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Apigee Products Overview</a:t>
            </a:r>
            <a:endParaRPr lang="en-US" sz="3600" dirty="0"/>
          </a:p>
        </p:txBody>
      </p:sp>
      <p:sp>
        <p:nvSpPr>
          <p:cNvPr id="4" name="Subtitle 3"/>
          <p:cNvSpPr>
            <a:spLocks noGrp="1"/>
          </p:cNvSpPr>
          <p:nvPr>
            <p:ph type="subTitle" idx="1"/>
          </p:nvPr>
        </p:nvSpPr>
        <p:spPr/>
        <p:txBody>
          <a:bodyPr>
            <a:noAutofit/>
          </a:bodyPr>
          <a:lstStyle/>
          <a:p>
            <a:r>
              <a:rPr lang="en-US" dirty="0" smtClean="0">
                <a:solidFill>
                  <a:schemeClr val="tx1"/>
                </a:solidFill>
              </a:rPr>
              <a:t>Bala Kasiviswanathan</a:t>
            </a:r>
          </a:p>
          <a:p>
            <a:r>
              <a:rPr lang="en-US" dirty="0" smtClean="0">
                <a:solidFill>
                  <a:schemeClr val="tx1"/>
                </a:solidFill>
              </a:rPr>
              <a:t>Products</a:t>
            </a:r>
          </a:p>
          <a:p>
            <a:r>
              <a:rPr lang="en-US" dirty="0" smtClean="0">
                <a:solidFill>
                  <a:schemeClr val="tx1"/>
                </a:solidFill>
              </a:rPr>
              <a:t>@</a:t>
            </a:r>
            <a:r>
              <a:rPr lang="en-US" dirty="0" err="1" smtClean="0">
                <a:solidFill>
                  <a:schemeClr val="tx1"/>
                </a:solidFill>
              </a:rPr>
              <a:t>BalaK</a:t>
            </a:r>
            <a:endParaRPr lang="en-US" dirty="0">
              <a:solidFill>
                <a:schemeClr val="tx1"/>
              </a:solidFill>
            </a:endParaRPr>
          </a:p>
        </p:txBody>
      </p:sp>
    </p:spTree>
    <p:extLst>
      <p:ext uri="{BB962C8B-B14F-4D97-AF65-F5344CB8AC3E}">
        <p14:creationId xmlns:p14="http://schemas.microsoft.com/office/powerpoint/2010/main" val="3172146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a:t>
            </a:r>
            <a:endParaRPr lang="en-US" dirty="0"/>
          </a:p>
        </p:txBody>
      </p:sp>
      <p:sp>
        <p:nvSpPr>
          <p:cNvPr id="4" name="Slide Number Placeholder 3"/>
          <p:cNvSpPr>
            <a:spLocks noGrp="1"/>
          </p:cNvSpPr>
          <p:nvPr>
            <p:ph type="sldNum" sz="quarter" idx="4294967295"/>
          </p:nvPr>
        </p:nvSpPr>
        <p:spPr>
          <a:xfrm>
            <a:off x="4666817" y="6492875"/>
            <a:ext cx="2841837" cy="365125"/>
          </a:xfrm>
          <a:prstGeom prst="rect">
            <a:avLst/>
          </a:prstGeom>
        </p:spPr>
        <p:txBody>
          <a:bodyPr/>
          <a:lstStyle/>
          <a:p>
            <a:fld id="{72EC1214-2C7B-1846-91C7-D93747619575}" type="slidenum">
              <a:rPr lang="en-US" smtClean="0"/>
              <a:t>10</a:t>
            </a:fld>
            <a:endParaRPr lang="en-US" dirty="0"/>
          </a:p>
        </p:txBody>
      </p:sp>
      <p:sp>
        <p:nvSpPr>
          <p:cNvPr id="5" name="Rounded Rectangle 4"/>
          <p:cNvSpPr/>
          <p:nvPr/>
        </p:nvSpPr>
        <p:spPr>
          <a:xfrm>
            <a:off x="3029497" y="1215031"/>
            <a:ext cx="6094984" cy="5101342"/>
          </a:xfrm>
          <a:prstGeom prst="roundRect">
            <a:avLst/>
          </a:prstGeom>
          <a:noFill/>
          <a:ln w="22225" cap="rnd">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cxnSp>
        <p:nvCxnSpPr>
          <p:cNvPr id="6" name="Straight Arrow Connector 5"/>
          <p:cNvCxnSpPr/>
          <p:nvPr/>
        </p:nvCxnSpPr>
        <p:spPr>
          <a:xfrm flipH="1">
            <a:off x="2034098" y="2117371"/>
            <a:ext cx="8065011"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141153" y="5467639"/>
            <a:ext cx="7955922" cy="53604"/>
          </a:xfrm>
          <a:prstGeom prst="straightConnector1">
            <a:avLst/>
          </a:prstGeom>
          <a:ln w="19050" cmpd="sng">
            <a:solidFill>
              <a:srgbClr val="F8220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2706242" y="5107285"/>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sp>
        <p:nvSpPr>
          <p:cNvPr id="11" name="Text Placeholder 2"/>
          <p:cNvSpPr txBox="1">
            <a:spLocks/>
          </p:cNvSpPr>
          <p:nvPr/>
        </p:nvSpPr>
        <p:spPr>
          <a:xfrm flipH="1">
            <a:off x="1029078" y="5798344"/>
            <a:ext cx="1217930" cy="365760"/>
          </a:xfrm>
          <a:prstGeom prst="rect">
            <a:avLst/>
          </a:prstGeom>
        </p:spPr>
        <p:txBody>
          <a:bodyP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686868"/>
                </a:solidFill>
                <a:latin typeface="Arial"/>
                <a:cs typeface="Arial"/>
              </a:rPr>
              <a:t>App</a:t>
            </a:r>
          </a:p>
        </p:txBody>
      </p:sp>
      <p:sp>
        <p:nvSpPr>
          <p:cNvPr id="14" name="Rounded Rectangle 13"/>
          <p:cNvSpPr/>
          <p:nvPr/>
        </p:nvSpPr>
        <p:spPr>
          <a:xfrm>
            <a:off x="4579083" y="2970432"/>
            <a:ext cx="3678263" cy="460419"/>
          </a:xfrm>
          <a:prstGeom prst="round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sp>
        <p:nvSpPr>
          <p:cNvPr id="15" name="Rounded Rectangle 14"/>
          <p:cNvSpPr/>
          <p:nvPr/>
        </p:nvSpPr>
        <p:spPr>
          <a:xfrm>
            <a:off x="2706242" y="1750347"/>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sp>
        <p:nvSpPr>
          <p:cNvPr id="16" name="Text Placeholder 2"/>
          <p:cNvSpPr txBox="1">
            <a:spLocks/>
          </p:cNvSpPr>
          <p:nvPr/>
        </p:nvSpPr>
        <p:spPr>
          <a:xfrm flipH="1">
            <a:off x="2890272" y="5452918"/>
            <a:ext cx="6413360" cy="406259"/>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rgbClr val="494949"/>
                </a:solidFill>
                <a:latin typeface="Arial"/>
                <a:cs typeface="Arial"/>
              </a:rPr>
              <a:t>Great APIs &amp; apps fast</a:t>
            </a:r>
            <a:endParaRPr lang="en-US" sz="1800" dirty="0">
              <a:solidFill>
                <a:srgbClr val="494949"/>
              </a:solidFill>
              <a:latin typeface="Arial"/>
              <a:cs typeface="Arial"/>
            </a:endParaRPr>
          </a:p>
        </p:txBody>
      </p:sp>
      <p:sp>
        <p:nvSpPr>
          <p:cNvPr id="17" name="Text Placeholder 2"/>
          <p:cNvSpPr txBox="1">
            <a:spLocks/>
          </p:cNvSpPr>
          <p:nvPr/>
        </p:nvSpPr>
        <p:spPr>
          <a:xfrm flipH="1">
            <a:off x="9966221" y="2201141"/>
            <a:ext cx="1366342" cy="520531"/>
          </a:xfrm>
          <a:prstGeom prst="rect">
            <a:avLst/>
          </a:prstGeom>
        </p:spPr>
        <p:txBody>
          <a:bodyPr lIns="74077" tIns="37039" rIns="74077" bIns="3703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686868"/>
                </a:solidFill>
                <a:latin typeface="Arial"/>
                <a:cs typeface="Arial"/>
              </a:rPr>
              <a:t>API Team</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31963" y="1608378"/>
            <a:ext cx="803555" cy="643772"/>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304" y="1741176"/>
            <a:ext cx="476574" cy="521122"/>
          </a:xfrm>
          <a:prstGeom prst="rect">
            <a:avLst/>
          </a:prstGeom>
        </p:spPr>
      </p:pic>
      <p:sp>
        <p:nvSpPr>
          <p:cNvPr id="20" name="Text Placeholder 2"/>
          <p:cNvSpPr txBox="1">
            <a:spLocks/>
          </p:cNvSpPr>
          <p:nvPr/>
        </p:nvSpPr>
        <p:spPr>
          <a:xfrm flipH="1">
            <a:off x="1005966" y="2201141"/>
            <a:ext cx="1355143" cy="339316"/>
          </a:xfrm>
          <a:prstGeom prst="rect">
            <a:avLst/>
          </a:prstGeom>
        </p:spPr>
        <p:txBody>
          <a:bodyPr lIns="74077" tIns="37039" rIns="74077" bIns="37039"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Developer</a:t>
            </a:r>
            <a:endParaRPr lang="en-US" sz="1200" b="1" dirty="0">
              <a:solidFill>
                <a:schemeClr val="tx1"/>
              </a:solidFill>
              <a:latin typeface="Arial"/>
              <a:cs typeface="Arial"/>
            </a:endParaRPr>
          </a:p>
        </p:txBody>
      </p:sp>
      <p:grpSp>
        <p:nvGrpSpPr>
          <p:cNvPr id="37" name="Group 36"/>
          <p:cNvGrpSpPr/>
          <p:nvPr/>
        </p:nvGrpSpPr>
        <p:grpSpPr>
          <a:xfrm>
            <a:off x="10026435" y="4999294"/>
            <a:ext cx="1217930" cy="1043897"/>
            <a:chOff x="7469921" y="5120207"/>
            <a:chExt cx="914400" cy="1043897"/>
          </a:xfrm>
        </p:grpSpPr>
        <p:sp>
          <p:nvSpPr>
            <p:cNvPr id="21" name="Text Placeholder 2"/>
            <p:cNvSpPr txBox="1">
              <a:spLocks/>
            </p:cNvSpPr>
            <p:nvPr/>
          </p:nvSpPr>
          <p:spPr>
            <a:xfrm flipH="1">
              <a:off x="7469921" y="5798344"/>
              <a:ext cx="914400" cy="365760"/>
            </a:xfrm>
            <a:prstGeom prst="rect">
              <a:avLst/>
            </a:prstGeom>
          </p:spPr>
          <p:txBody>
            <a:bodyPr lIns="74077" tIns="37039" rIns="74077" bIns="3703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Backend</a:t>
              </a:r>
              <a:endParaRPr lang="en-US" sz="1200" b="1" dirty="0">
                <a:solidFill>
                  <a:schemeClr val="tx1"/>
                </a:solidFill>
                <a:latin typeface="Arial"/>
                <a:cs typeface="Arial"/>
              </a:endParaRPr>
            </a:p>
          </p:txBody>
        </p:sp>
        <p:grpSp>
          <p:nvGrpSpPr>
            <p:cNvPr id="22" name="Group 21"/>
            <p:cNvGrpSpPr/>
            <p:nvPr/>
          </p:nvGrpSpPr>
          <p:grpSpPr>
            <a:xfrm>
              <a:off x="7569327" y="5120207"/>
              <a:ext cx="715588" cy="769639"/>
              <a:chOff x="7924778" y="1997046"/>
              <a:chExt cx="965733" cy="1038138"/>
            </a:xfrm>
          </p:grpSpPr>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24778" y="2177413"/>
                <a:ext cx="857769" cy="857771"/>
              </a:xfrm>
              <a:prstGeom prst="rect">
                <a:avLst/>
              </a:prstGeom>
            </p:spPr>
          </p:pic>
          <p:sp>
            <p:nvSpPr>
              <p:cNvPr id="24" name="Rectangle 23"/>
              <p:cNvSpPr/>
              <p:nvPr/>
            </p:nvSpPr>
            <p:spPr>
              <a:xfrm>
                <a:off x="8568981" y="2392929"/>
                <a:ext cx="181437" cy="35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5793" y="1997046"/>
                <a:ext cx="724718" cy="724719"/>
              </a:xfrm>
              <a:prstGeom prst="rect">
                <a:avLst/>
              </a:prstGeom>
            </p:spPr>
          </p:pic>
        </p:grpSp>
      </p:grpSp>
      <p:sp>
        <p:nvSpPr>
          <p:cNvPr id="26" name="TextBox 25"/>
          <p:cNvSpPr txBox="1"/>
          <p:nvPr/>
        </p:nvSpPr>
        <p:spPr>
          <a:xfrm>
            <a:off x="2524476" y="3474197"/>
            <a:ext cx="7110709" cy="707250"/>
          </a:xfrm>
          <a:prstGeom prst="rect">
            <a:avLst/>
          </a:prstGeom>
          <a:solidFill>
            <a:srgbClr val="FFFFFF"/>
          </a:solidFill>
          <a:ln w="15875" cap="rnd">
            <a:solidFill>
              <a:schemeClr val="bg2">
                <a:lumMod val="50000"/>
              </a:schemeClr>
            </a:solidFill>
            <a:prstDash val="solid"/>
          </a:ln>
        </p:spPr>
        <p:txBody>
          <a:bodyPr wrap="none" rtlCol="0" anchor="ctr" anchorCtr="0">
            <a:noAutofit/>
          </a:bodyPr>
          <a:lstStyle/>
          <a:p>
            <a:pPr algn="ctr"/>
            <a:endParaRPr lang="en-US" sz="1400" dirty="0">
              <a:solidFill>
                <a:schemeClr val="bg1">
                  <a:lumMod val="50000"/>
                </a:schemeClr>
              </a:solidFill>
              <a:latin typeface="Arial"/>
              <a:cs typeface="Arial"/>
            </a:endParaRPr>
          </a:p>
        </p:txBody>
      </p:sp>
      <p:sp>
        <p:nvSpPr>
          <p:cNvPr id="28" name="Text Placeholder 2"/>
          <p:cNvSpPr txBox="1">
            <a:spLocks/>
          </p:cNvSpPr>
          <p:nvPr/>
        </p:nvSpPr>
        <p:spPr>
          <a:xfrm flipH="1">
            <a:off x="3157315" y="3775188"/>
            <a:ext cx="5860864" cy="406259"/>
          </a:xfrm>
          <a:prstGeom prst="rect">
            <a:avLst/>
          </a:prstGeom>
          <a:noFill/>
        </p:spPr>
        <p:txBody>
          <a:bodyPr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chemeClr val="accent4"/>
                </a:solidFill>
                <a:latin typeface="Arial"/>
                <a:cs typeface="Arial"/>
              </a:rPr>
              <a:t>Visibility from the app-end to the back-end</a:t>
            </a:r>
            <a:endParaRPr lang="en-US" sz="1800" dirty="0">
              <a:solidFill>
                <a:schemeClr val="accent4"/>
              </a:solidFill>
              <a:latin typeface="Arial"/>
              <a:cs typeface="Arial"/>
            </a:endParaRPr>
          </a:p>
        </p:txBody>
      </p:sp>
      <p:cxnSp>
        <p:nvCxnSpPr>
          <p:cNvPr id="29" name="Elbow Connector 28"/>
          <p:cNvCxnSpPr/>
          <p:nvPr/>
        </p:nvCxnSpPr>
        <p:spPr>
          <a:xfrm rot="16200000" flipV="1">
            <a:off x="1448901" y="3064558"/>
            <a:ext cx="987879" cy="475057"/>
          </a:xfrm>
          <a:prstGeom prst="bentConnector3">
            <a:avLst>
              <a:gd name="adj1" fmla="val -926"/>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30" name="Elbow Connector 29"/>
          <p:cNvCxnSpPr/>
          <p:nvPr/>
        </p:nvCxnSpPr>
        <p:spPr>
          <a:xfrm rot="5400000" flipH="1" flipV="1">
            <a:off x="9725981" y="2993705"/>
            <a:ext cx="1010548" cy="626174"/>
          </a:xfrm>
          <a:prstGeom prst="bentConnector3">
            <a:avLst>
              <a:gd name="adj1" fmla="val -378"/>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grpSp>
        <p:nvGrpSpPr>
          <p:cNvPr id="32" name="Group 31"/>
          <p:cNvGrpSpPr/>
          <p:nvPr/>
        </p:nvGrpSpPr>
        <p:grpSpPr>
          <a:xfrm>
            <a:off x="-178415" y="3296667"/>
            <a:ext cx="1772861" cy="1252398"/>
            <a:chOff x="221391" y="1851968"/>
            <a:chExt cx="1371600" cy="1292596"/>
          </a:xfrm>
        </p:grpSpPr>
        <p:sp>
          <p:nvSpPr>
            <p:cNvPr id="33" name="Text Placeholder 2"/>
            <p:cNvSpPr txBox="1">
              <a:spLocks/>
            </p:cNvSpPr>
            <p:nvPr/>
          </p:nvSpPr>
          <p:spPr>
            <a:xfrm flipH="1">
              <a:off x="221391" y="2687364"/>
              <a:ext cx="1371600" cy="457200"/>
            </a:xfrm>
            <a:prstGeom prst="rect">
              <a:avLst/>
            </a:prstGeom>
          </p:spPr>
          <p:txBody>
            <a:bodyP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Business </a:t>
              </a:r>
            </a:p>
            <a:p>
              <a:pPr marL="0" indent="0" algn="ctr">
                <a:buNone/>
              </a:pPr>
              <a:r>
                <a:rPr lang="en-US" sz="1800" b="1" dirty="0">
                  <a:solidFill>
                    <a:schemeClr val="tx1"/>
                  </a:solidFill>
                  <a:latin typeface="Arial"/>
                  <a:cs typeface="Arial"/>
                </a:rPr>
                <a:t>User</a:t>
              </a:r>
            </a:p>
          </p:txBody>
        </p:sp>
        <p:pic>
          <p:nvPicPr>
            <p:cNvPr id="34" name="Picture 33"/>
            <p:cNvPicPr>
              <a:picLocks noChangeAspect="1"/>
            </p:cNvPicPr>
            <p:nvPr/>
          </p:nvPicPr>
          <p:blipFill>
            <a:blip r:embed="rId7">
              <a:alphaModFix/>
            </a:blip>
            <a:stretch>
              <a:fillRect/>
            </a:stretch>
          </p:blipFill>
          <p:spPr>
            <a:xfrm flipH="1">
              <a:off x="742820" y="1851968"/>
              <a:ext cx="303644" cy="800512"/>
            </a:xfrm>
            <a:prstGeom prst="rect">
              <a:avLst/>
            </a:prstGeom>
          </p:spPr>
        </p:pic>
      </p:grpSp>
      <p:cxnSp>
        <p:nvCxnSpPr>
          <p:cNvPr id="35" name="Straight Arrow Connector 34"/>
          <p:cNvCxnSpPr/>
          <p:nvPr/>
        </p:nvCxnSpPr>
        <p:spPr>
          <a:xfrm flipH="1">
            <a:off x="1241010" y="3955220"/>
            <a:ext cx="938572" cy="0"/>
          </a:xfrm>
          <a:prstGeom prst="straightConnector1">
            <a:avLst/>
          </a:prstGeom>
          <a:ln w="19050" cmpd="sng">
            <a:solidFill>
              <a:srgbClr val="FF43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 Placeholder 2"/>
          <p:cNvSpPr txBox="1">
            <a:spLocks/>
          </p:cNvSpPr>
          <p:nvPr/>
        </p:nvSpPr>
        <p:spPr>
          <a:xfrm flipH="1">
            <a:off x="4452489" y="5178551"/>
            <a:ext cx="3288925"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a:solidFill>
                  <a:srgbClr val="494949"/>
                </a:solidFill>
                <a:latin typeface="Arial"/>
                <a:cs typeface="Arial"/>
              </a:rPr>
              <a:t>API Services</a:t>
            </a:r>
          </a:p>
        </p:txBody>
      </p:sp>
      <p:sp>
        <p:nvSpPr>
          <p:cNvPr id="39" name="Text Placeholder 2"/>
          <p:cNvSpPr txBox="1">
            <a:spLocks/>
          </p:cNvSpPr>
          <p:nvPr/>
        </p:nvSpPr>
        <p:spPr>
          <a:xfrm flipH="1">
            <a:off x="4431389" y="1859621"/>
            <a:ext cx="3288925" cy="309280"/>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smtClean="0">
                <a:solidFill>
                  <a:srgbClr val="494949"/>
                </a:solidFill>
                <a:latin typeface="Arial"/>
                <a:cs typeface="Arial"/>
              </a:rPr>
              <a:t>Developer </a:t>
            </a:r>
            <a:r>
              <a:rPr lang="en-US" sz="2000" b="1" dirty="0">
                <a:solidFill>
                  <a:srgbClr val="494949"/>
                </a:solidFill>
                <a:latin typeface="Arial"/>
                <a:cs typeface="Arial"/>
              </a:rPr>
              <a:t>Services</a:t>
            </a:r>
          </a:p>
        </p:txBody>
      </p:sp>
      <p:sp>
        <p:nvSpPr>
          <p:cNvPr id="40" name="Text Placeholder 2"/>
          <p:cNvSpPr txBox="1">
            <a:spLocks/>
          </p:cNvSpPr>
          <p:nvPr/>
        </p:nvSpPr>
        <p:spPr>
          <a:xfrm flipH="1">
            <a:off x="4323628" y="3483172"/>
            <a:ext cx="3528240"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a:solidFill>
                  <a:schemeClr val="accent4"/>
                </a:solidFill>
                <a:latin typeface="Arial"/>
                <a:cs typeface="Arial"/>
              </a:rPr>
              <a:t>Analytics Services</a:t>
            </a:r>
          </a:p>
        </p:txBody>
      </p:sp>
      <p:sp>
        <p:nvSpPr>
          <p:cNvPr id="41" name="Text Placeholder 2"/>
          <p:cNvSpPr txBox="1">
            <a:spLocks/>
          </p:cNvSpPr>
          <p:nvPr/>
        </p:nvSpPr>
        <p:spPr>
          <a:xfrm flipH="1">
            <a:off x="2871862" y="2134198"/>
            <a:ext cx="6431770" cy="406259"/>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chemeClr val="accent4"/>
                </a:solidFill>
                <a:latin typeface="Arial"/>
                <a:cs typeface="Arial"/>
              </a:rPr>
              <a:t>Engage internal &amp; external developers and monetize APIs</a:t>
            </a:r>
            <a:endParaRPr lang="en-US" sz="1800" dirty="0">
              <a:solidFill>
                <a:schemeClr val="accent4"/>
              </a:solidFill>
              <a:latin typeface="Arial"/>
              <a:cs typeface="Arial"/>
            </a:endParaRPr>
          </a:p>
        </p:txBody>
      </p:sp>
      <p:grpSp>
        <p:nvGrpSpPr>
          <p:cNvPr id="44" name="Group 43"/>
          <p:cNvGrpSpPr/>
          <p:nvPr/>
        </p:nvGrpSpPr>
        <p:grpSpPr>
          <a:xfrm>
            <a:off x="1376791" y="5229350"/>
            <a:ext cx="528919" cy="528682"/>
            <a:chOff x="2488406" y="1370012"/>
            <a:chExt cx="685800" cy="685800"/>
          </a:xfrm>
        </p:grpSpPr>
        <p:pic>
          <p:nvPicPr>
            <p:cNvPr id="45" name="Picture 44"/>
            <p:cNvPicPr>
              <a:picLocks noChangeAspect="1"/>
            </p:cNvPicPr>
            <p:nvPr/>
          </p:nvPicPr>
          <p:blipFill>
            <a:blip r:embed="rId8"/>
            <a:stretch>
              <a:fillRect/>
            </a:stretch>
          </p:blipFill>
          <p:spPr>
            <a:xfrm>
              <a:off x="2488406" y="1370012"/>
              <a:ext cx="685800" cy="685800"/>
            </a:xfrm>
            <a:prstGeom prst="rect">
              <a:avLst/>
            </a:prstGeom>
          </p:spPr>
        </p:pic>
        <p:pic>
          <p:nvPicPr>
            <p:cNvPr id="46" name="Picture 45"/>
            <p:cNvPicPr>
              <a:picLocks noChangeAspect="1"/>
            </p:cNvPicPr>
            <p:nvPr/>
          </p:nvPicPr>
          <p:blipFill>
            <a:blip r:embed="rId9"/>
            <a:stretch>
              <a:fillRect/>
            </a:stretch>
          </p:blipFill>
          <p:spPr>
            <a:xfrm>
              <a:off x="2591970" y="1476018"/>
              <a:ext cx="478672" cy="473788"/>
            </a:xfrm>
            <a:prstGeom prst="rect">
              <a:avLst/>
            </a:prstGeom>
          </p:spPr>
        </p:pic>
      </p:grpSp>
    </p:spTree>
    <p:extLst>
      <p:ext uri="{BB962C8B-B14F-4D97-AF65-F5344CB8AC3E}">
        <p14:creationId xmlns:p14="http://schemas.microsoft.com/office/powerpoint/2010/main" val="3110522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482" y="444761"/>
            <a:ext cx="10234222" cy="365839"/>
          </a:xfrm>
        </p:spPr>
        <p:txBody>
          <a:bodyPr>
            <a:normAutofit fontScale="90000"/>
          </a:bodyPr>
          <a:lstStyle/>
          <a:p>
            <a:r>
              <a:rPr lang="en-US" dirty="0" smtClean="0"/>
              <a:t>Fits with your deployment model: Cloud or on-premises</a:t>
            </a:r>
            <a:endParaRPr lang="en-US" dirty="0"/>
          </a:p>
        </p:txBody>
      </p:sp>
      <p:sp>
        <p:nvSpPr>
          <p:cNvPr id="4" name="Slide Number Placeholder 3"/>
          <p:cNvSpPr>
            <a:spLocks noGrp="1"/>
          </p:cNvSpPr>
          <p:nvPr>
            <p:ph type="sldNum" sz="quarter" idx="4294967295"/>
          </p:nvPr>
        </p:nvSpPr>
        <p:spPr>
          <a:xfrm>
            <a:off x="4632104" y="6518713"/>
            <a:ext cx="2841837" cy="365125"/>
          </a:xfrm>
          <a:prstGeom prst="rect">
            <a:avLst/>
          </a:prstGeom>
        </p:spPr>
        <p:txBody>
          <a:bodyPr/>
          <a:lstStyle/>
          <a:p>
            <a:fld id="{72EC1214-2C7B-1846-91C7-D93747619575}" type="slidenum">
              <a:rPr lang="en-US" smtClean="0"/>
              <a:t>11</a:t>
            </a:fld>
            <a:endParaRPr lang="en-US" dirty="0"/>
          </a:p>
        </p:txBody>
      </p:sp>
      <p:sp>
        <p:nvSpPr>
          <p:cNvPr id="5" name="Rounded Rectangle 4"/>
          <p:cNvSpPr/>
          <p:nvPr/>
        </p:nvSpPr>
        <p:spPr>
          <a:xfrm>
            <a:off x="2586065" y="2200769"/>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6" name="Rounded Rectangle 5"/>
          <p:cNvSpPr/>
          <p:nvPr/>
        </p:nvSpPr>
        <p:spPr>
          <a:xfrm>
            <a:off x="2586065" y="2959932"/>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7" name="Rounded Rectangle 6"/>
          <p:cNvSpPr/>
          <p:nvPr/>
        </p:nvSpPr>
        <p:spPr>
          <a:xfrm>
            <a:off x="2586065" y="3719095"/>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8" name="Rounded Rectangle 7"/>
          <p:cNvSpPr/>
          <p:nvPr/>
        </p:nvSpPr>
        <p:spPr>
          <a:xfrm>
            <a:off x="2586065" y="44782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9" name="Rounded Rectangle 8"/>
          <p:cNvSpPr/>
          <p:nvPr/>
        </p:nvSpPr>
        <p:spPr>
          <a:xfrm>
            <a:off x="6494327" y="2200769"/>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10" name="Rounded Rectangle 9"/>
          <p:cNvSpPr/>
          <p:nvPr/>
        </p:nvSpPr>
        <p:spPr>
          <a:xfrm>
            <a:off x="6494327" y="2959932"/>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11" name="Rounded Rectangle 10"/>
          <p:cNvSpPr/>
          <p:nvPr/>
        </p:nvSpPr>
        <p:spPr>
          <a:xfrm>
            <a:off x="6494327" y="3719095"/>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12" name="Rounded Rectangle 11"/>
          <p:cNvSpPr/>
          <p:nvPr/>
        </p:nvSpPr>
        <p:spPr>
          <a:xfrm>
            <a:off x="6494327" y="44782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13" name="Right Brace 12"/>
          <p:cNvSpPr/>
          <p:nvPr/>
        </p:nvSpPr>
        <p:spPr>
          <a:xfrm>
            <a:off x="9935934" y="2200769"/>
            <a:ext cx="311105" cy="2876057"/>
          </a:xfrm>
          <a:prstGeom prst="rightBrace">
            <a:avLst/>
          </a:prstGeom>
          <a:ln>
            <a:solidFill>
              <a:srgbClr val="6868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Left Brace 13"/>
          <p:cNvSpPr/>
          <p:nvPr/>
        </p:nvSpPr>
        <p:spPr>
          <a:xfrm>
            <a:off x="1983303" y="2215368"/>
            <a:ext cx="369437" cy="2116895"/>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0266483" y="3197453"/>
            <a:ext cx="1480281" cy="923330"/>
          </a:xfrm>
          <a:prstGeom prst="rect">
            <a:avLst/>
          </a:prstGeom>
          <a:noFill/>
        </p:spPr>
        <p:txBody>
          <a:bodyPr wrap="none" rtlCol="0">
            <a:spAutoFit/>
          </a:bodyPr>
          <a:lstStyle/>
          <a:p>
            <a:pPr>
              <a:buClr>
                <a:schemeClr val="tx2"/>
              </a:buClr>
            </a:pPr>
            <a:r>
              <a:rPr lang="en-US" b="1" dirty="0" smtClean="0">
                <a:latin typeface="Arial"/>
                <a:cs typeface="Arial"/>
              </a:rPr>
              <a:t>Your</a:t>
            </a:r>
          </a:p>
          <a:p>
            <a:pPr>
              <a:buClr>
                <a:schemeClr val="tx2"/>
              </a:buClr>
            </a:pPr>
            <a:r>
              <a:rPr lang="en-US" b="1" dirty="0" smtClean="0">
                <a:latin typeface="Arial"/>
                <a:cs typeface="Arial"/>
              </a:rPr>
              <a:t>Data Center </a:t>
            </a:r>
            <a:br>
              <a:rPr lang="en-US" b="1" dirty="0" smtClean="0">
                <a:latin typeface="Arial"/>
                <a:cs typeface="Arial"/>
              </a:rPr>
            </a:br>
            <a:r>
              <a:rPr lang="en-US" b="1" dirty="0" smtClean="0">
                <a:latin typeface="Arial"/>
                <a:cs typeface="Arial"/>
              </a:rPr>
              <a:t>or Cloud</a:t>
            </a:r>
          </a:p>
        </p:txBody>
      </p:sp>
      <p:sp>
        <p:nvSpPr>
          <p:cNvPr id="16" name="TextBox 15"/>
          <p:cNvSpPr txBox="1"/>
          <p:nvPr/>
        </p:nvSpPr>
        <p:spPr>
          <a:xfrm>
            <a:off x="429161" y="4312997"/>
            <a:ext cx="1480281" cy="923330"/>
          </a:xfrm>
          <a:prstGeom prst="rect">
            <a:avLst/>
          </a:prstGeom>
          <a:noFill/>
        </p:spPr>
        <p:txBody>
          <a:bodyPr wrap="none" rtlCol="0">
            <a:spAutoFit/>
          </a:bodyPr>
          <a:lstStyle/>
          <a:p>
            <a:pPr algn="r">
              <a:buClr>
                <a:schemeClr val="tx2"/>
              </a:buClr>
            </a:pPr>
            <a:r>
              <a:rPr lang="en-US" b="1" dirty="0" smtClean="0">
                <a:latin typeface="Arial"/>
                <a:cs typeface="Arial"/>
              </a:rPr>
              <a:t>Your</a:t>
            </a:r>
          </a:p>
          <a:p>
            <a:pPr algn="r">
              <a:buClr>
                <a:schemeClr val="tx2"/>
              </a:buClr>
            </a:pPr>
            <a:r>
              <a:rPr lang="en-US" b="1" dirty="0" smtClean="0">
                <a:latin typeface="Arial"/>
                <a:cs typeface="Arial"/>
              </a:rPr>
              <a:t>Data Center</a:t>
            </a:r>
          </a:p>
          <a:p>
            <a:pPr algn="r">
              <a:buClr>
                <a:schemeClr val="tx2"/>
              </a:buClr>
            </a:pPr>
            <a:r>
              <a:rPr lang="en-US" b="1" dirty="0" smtClean="0">
                <a:latin typeface="Arial"/>
                <a:cs typeface="Arial"/>
              </a:rPr>
              <a:t>or Cloud</a:t>
            </a:r>
          </a:p>
        </p:txBody>
      </p:sp>
      <p:sp>
        <p:nvSpPr>
          <p:cNvPr id="17" name="Left Brace 16"/>
          <p:cNvSpPr/>
          <p:nvPr/>
        </p:nvSpPr>
        <p:spPr>
          <a:xfrm>
            <a:off x="1983303" y="4478257"/>
            <a:ext cx="349994" cy="59856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440267" y="2823782"/>
            <a:ext cx="1457902" cy="646331"/>
          </a:xfrm>
          <a:prstGeom prst="rect">
            <a:avLst/>
          </a:prstGeom>
          <a:noFill/>
        </p:spPr>
        <p:txBody>
          <a:bodyPr wrap="square" rtlCol="0">
            <a:spAutoFit/>
          </a:bodyPr>
          <a:lstStyle/>
          <a:p>
            <a:pPr algn="r">
              <a:buClr>
                <a:schemeClr val="tx2"/>
              </a:buClr>
            </a:pPr>
            <a:r>
              <a:rPr lang="en-US" b="1" dirty="0" smtClean="0">
                <a:solidFill>
                  <a:schemeClr val="tx2"/>
                </a:solidFill>
                <a:latin typeface="Arial"/>
                <a:cs typeface="Arial"/>
              </a:rPr>
              <a:t>Our</a:t>
            </a:r>
            <a:br>
              <a:rPr lang="en-US" b="1" dirty="0" smtClean="0">
                <a:solidFill>
                  <a:schemeClr val="tx2"/>
                </a:solidFill>
                <a:latin typeface="Arial"/>
                <a:cs typeface="Arial"/>
              </a:rPr>
            </a:br>
            <a:r>
              <a:rPr lang="en-US" b="1" dirty="0" smtClean="0">
                <a:solidFill>
                  <a:schemeClr val="tx2"/>
                </a:solidFill>
                <a:latin typeface="Arial"/>
                <a:cs typeface="Arial"/>
              </a:rPr>
              <a:t>Cloud</a:t>
            </a:r>
          </a:p>
        </p:txBody>
      </p:sp>
      <p:sp>
        <p:nvSpPr>
          <p:cNvPr id="19" name="TextBox 18"/>
          <p:cNvSpPr txBox="1"/>
          <p:nvPr/>
        </p:nvSpPr>
        <p:spPr>
          <a:xfrm>
            <a:off x="3404071" y="1675195"/>
            <a:ext cx="1919516" cy="400110"/>
          </a:xfrm>
          <a:prstGeom prst="rect">
            <a:avLst/>
          </a:prstGeom>
          <a:noFill/>
        </p:spPr>
        <p:txBody>
          <a:bodyPr wrap="none" rtlCol="0">
            <a:spAutoFit/>
          </a:bodyPr>
          <a:lstStyle/>
          <a:p>
            <a:pPr>
              <a:buClr>
                <a:schemeClr val="tx2"/>
              </a:buClr>
            </a:pPr>
            <a:r>
              <a:rPr lang="en-US" sz="2000" b="1" cap="small" dirty="0" smtClean="0">
                <a:latin typeface="Arial"/>
                <a:cs typeface="Arial"/>
              </a:rPr>
              <a:t>Cloud service</a:t>
            </a:r>
          </a:p>
        </p:txBody>
      </p:sp>
      <p:sp>
        <p:nvSpPr>
          <p:cNvPr id="20" name="TextBox 19"/>
          <p:cNvSpPr txBox="1"/>
          <p:nvPr/>
        </p:nvSpPr>
        <p:spPr>
          <a:xfrm>
            <a:off x="7352988" y="1675195"/>
            <a:ext cx="1678139" cy="400110"/>
          </a:xfrm>
          <a:prstGeom prst="rect">
            <a:avLst/>
          </a:prstGeom>
          <a:noFill/>
        </p:spPr>
        <p:txBody>
          <a:bodyPr wrap="none" rtlCol="0">
            <a:spAutoFit/>
          </a:bodyPr>
          <a:lstStyle/>
          <a:p>
            <a:pPr>
              <a:buClr>
                <a:schemeClr val="tx2"/>
              </a:buClr>
            </a:pPr>
            <a:r>
              <a:rPr lang="en-US" sz="2000" b="1" cap="small" dirty="0" smtClean="0">
                <a:latin typeface="Arial"/>
                <a:cs typeface="Arial"/>
              </a:rPr>
              <a:t>On-premises</a:t>
            </a:r>
          </a:p>
        </p:txBody>
      </p:sp>
    </p:spTree>
    <p:extLst>
      <p:ext uri="{BB962C8B-B14F-4D97-AF65-F5344CB8AC3E}">
        <p14:creationId xmlns:p14="http://schemas.microsoft.com/office/powerpoint/2010/main" val="19489706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12</a:t>
            </a:fld>
            <a:endParaRPr lang="en-US"/>
          </a:p>
        </p:txBody>
      </p:sp>
      <p:sp>
        <p:nvSpPr>
          <p:cNvPr id="38" name="Rounded Rectangle 37"/>
          <p:cNvSpPr/>
          <p:nvPr/>
        </p:nvSpPr>
        <p:spPr>
          <a:xfrm>
            <a:off x="6984360" y="1451400"/>
            <a:ext cx="1205686" cy="79308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API </a:t>
            </a:r>
            <a:br>
              <a:rPr lang="en-US" b="1" dirty="0">
                <a:solidFill>
                  <a:schemeClr val="tx1"/>
                </a:solidFill>
                <a:latin typeface="Helvetica"/>
                <a:cs typeface="Helvetica"/>
              </a:rPr>
            </a:br>
            <a:r>
              <a:rPr lang="en-US" b="1" dirty="0">
                <a:solidFill>
                  <a:schemeClr val="tx1"/>
                </a:solidFill>
                <a:latin typeface="Helvetica"/>
                <a:cs typeface="Helvetica"/>
              </a:rPr>
              <a:t>Services</a:t>
            </a:r>
          </a:p>
        </p:txBody>
      </p:sp>
      <p:sp>
        <p:nvSpPr>
          <p:cNvPr id="45" name="Rounded Rectangle 44"/>
          <p:cNvSpPr/>
          <p:nvPr/>
        </p:nvSpPr>
        <p:spPr>
          <a:xfrm>
            <a:off x="5268364" y="1451400"/>
            <a:ext cx="1322143" cy="79308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latin typeface="Helvetica"/>
                <a:cs typeface="Helvetica"/>
              </a:rPr>
              <a:t>Developer Services</a:t>
            </a:r>
            <a:endParaRPr lang="en-US" b="1" dirty="0">
              <a:solidFill>
                <a:schemeClr val="tx1"/>
              </a:solidFill>
              <a:latin typeface="Helvetica"/>
              <a:cs typeface="Helvetica"/>
            </a:endParaRPr>
          </a:p>
        </p:txBody>
      </p:sp>
      <p:sp>
        <p:nvSpPr>
          <p:cNvPr id="46" name="Rounded Rectangle 45"/>
          <p:cNvSpPr/>
          <p:nvPr/>
        </p:nvSpPr>
        <p:spPr>
          <a:xfrm>
            <a:off x="3667475" y="1451400"/>
            <a:ext cx="1205686" cy="793086"/>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rgbClr val="F1F2F2"/>
                </a:solidFill>
                <a:latin typeface="Helvetica"/>
                <a:cs typeface="Helvetica"/>
              </a:rPr>
              <a:t>Analytics Services</a:t>
            </a:r>
            <a:endParaRPr lang="en-US" b="1" dirty="0">
              <a:solidFill>
                <a:srgbClr val="F1F2F2"/>
              </a:solidFill>
              <a:latin typeface="Helvetica"/>
              <a:cs typeface="Helvetica"/>
            </a:endParaRPr>
          </a:p>
        </p:txBody>
      </p:sp>
      <p:pic>
        <p:nvPicPr>
          <p:cNvPr id="4" name="Picture 3" descr="Screenshot_10_31_13_11_20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21" y="2353973"/>
            <a:ext cx="8873036" cy="4108526"/>
          </a:xfrm>
          <a:prstGeom prst="rect">
            <a:avLst/>
          </a:prstGeom>
        </p:spPr>
      </p:pic>
    </p:spTree>
    <p:extLst>
      <p:ext uri="{BB962C8B-B14F-4D97-AF65-F5344CB8AC3E}">
        <p14:creationId xmlns:p14="http://schemas.microsoft.com/office/powerpoint/2010/main" val="1778497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13</a:t>
            </a:fld>
            <a:endParaRPr lang="en-US"/>
          </a:p>
        </p:txBody>
      </p:sp>
      <p:sp>
        <p:nvSpPr>
          <p:cNvPr id="38" name="Rounded Rectangle 37"/>
          <p:cNvSpPr/>
          <p:nvPr/>
        </p:nvSpPr>
        <p:spPr>
          <a:xfrm>
            <a:off x="7002235" y="1451399"/>
            <a:ext cx="1252320" cy="80403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API </a:t>
            </a:r>
            <a:br>
              <a:rPr lang="en-US" b="1" dirty="0">
                <a:solidFill>
                  <a:schemeClr val="tx1"/>
                </a:solidFill>
                <a:latin typeface="Helvetica"/>
                <a:cs typeface="Helvetica"/>
              </a:rPr>
            </a:br>
            <a:r>
              <a:rPr lang="en-US" b="1" dirty="0">
                <a:solidFill>
                  <a:schemeClr val="tx1"/>
                </a:solidFill>
                <a:latin typeface="Helvetica"/>
                <a:cs typeface="Helvetica"/>
              </a:rPr>
              <a:t>Services</a:t>
            </a:r>
          </a:p>
        </p:txBody>
      </p:sp>
      <p:sp>
        <p:nvSpPr>
          <p:cNvPr id="45" name="Rounded Rectangle 44"/>
          <p:cNvSpPr/>
          <p:nvPr/>
        </p:nvSpPr>
        <p:spPr>
          <a:xfrm>
            <a:off x="5390582" y="1451399"/>
            <a:ext cx="1252320" cy="804035"/>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rgbClr val="F1F2F2"/>
                </a:solidFill>
                <a:latin typeface="Helvetica"/>
                <a:cs typeface="Helvetica"/>
              </a:rPr>
              <a:t>Developer Services</a:t>
            </a:r>
          </a:p>
        </p:txBody>
      </p:sp>
      <p:sp>
        <p:nvSpPr>
          <p:cNvPr id="46" name="Rounded Rectangle 45"/>
          <p:cNvSpPr/>
          <p:nvPr/>
        </p:nvSpPr>
        <p:spPr>
          <a:xfrm>
            <a:off x="3778928" y="1430891"/>
            <a:ext cx="1252320" cy="80403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b="1" dirty="0">
                <a:solidFill>
                  <a:schemeClr val="tx1"/>
                </a:solidFill>
                <a:latin typeface="Helvetica"/>
                <a:cs typeface="Helvetica"/>
              </a:rPr>
              <a:t>Analytics Services</a:t>
            </a:r>
          </a:p>
        </p:txBody>
      </p:sp>
      <p:pic>
        <p:nvPicPr>
          <p:cNvPr id="3" name="Picture 2" descr="Screenshot_10_31_13_11_23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42" y="2550143"/>
            <a:ext cx="11708817" cy="3099392"/>
          </a:xfrm>
          <a:prstGeom prst="rect">
            <a:avLst/>
          </a:prstGeom>
        </p:spPr>
      </p:pic>
    </p:spTree>
    <p:extLst>
      <p:ext uri="{BB962C8B-B14F-4D97-AF65-F5344CB8AC3E}">
        <p14:creationId xmlns:p14="http://schemas.microsoft.com/office/powerpoint/2010/main" val="38470329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14</a:t>
            </a:fld>
            <a:endParaRPr lang="en-US"/>
          </a:p>
        </p:txBody>
      </p:sp>
      <p:sp>
        <p:nvSpPr>
          <p:cNvPr id="38" name="Rounded Rectangle 37"/>
          <p:cNvSpPr/>
          <p:nvPr/>
        </p:nvSpPr>
        <p:spPr>
          <a:xfrm>
            <a:off x="7139580" y="1391878"/>
            <a:ext cx="1438430" cy="844794"/>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rgbClr val="F1F2F2"/>
                </a:solidFill>
                <a:latin typeface="Helvetica"/>
                <a:cs typeface="Helvetica"/>
              </a:rPr>
              <a:t>API </a:t>
            </a:r>
            <a:br>
              <a:rPr lang="en-US" b="1" dirty="0">
                <a:solidFill>
                  <a:srgbClr val="F1F2F2"/>
                </a:solidFill>
                <a:latin typeface="Helvetica"/>
                <a:cs typeface="Helvetica"/>
              </a:rPr>
            </a:br>
            <a:r>
              <a:rPr lang="en-US" b="1" dirty="0">
                <a:solidFill>
                  <a:srgbClr val="F1F2F2"/>
                </a:solidFill>
                <a:latin typeface="Helvetica"/>
                <a:cs typeface="Helvetica"/>
              </a:rPr>
              <a:t>Services</a:t>
            </a:r>
          </a:p>
        </p:txBody>
      </p:sp>
      <p:sp>
        <p:nvSpPr>
          <p:cNvPr id="45" name="Rounded Rectangle 44"/>
          <p:cNvSpPr/>
          <p:nvPr/>
        </p:nvSpPr>
        <p:spPr>
          <a:xfrm>
            <a:off x="5390582" y="1391878"/>
            <a:ext cx="1438430" cy="844794"/>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Developer Services</a:t>
            </a:r>
          </a:p>
        </p:txBody>
      </p:sp>
      <p:sp>
        <p:nvSpPr>
          <p:cNvPr id="46" name="Rounded Rectangle 45"/>
          <p:cNvSpPr/>
          <p:nvPr/>
        </p:nvSpPr>
        <p:spPr>
          <a:xfrm>
            <a:off x="3603764" y="1391878"/>
            <a:ext cx="1438430" cy="844794"/>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Analytics Services</a:t>
            </a:r>
          </a:p>
        </p:txBody>
      </p:sp>
      <p:pic>
        <p:nvPicPr>
          <p:cNvPr id="4" name="Picture 3" descr="Screenshot_10_31_13_11_21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714" y="2377096"/>
            <a:ext cx="7041240" cy="3227010"/>
          </a:xfrm>
          <a:prstGeom prst="rect">
            <a:avLst/>
          </a:prstGeom>
        </p:spPr>
      </p:pic>
    </p:spTree>
    <p:extLst>
      <p:ext uri="{BB962C8B-B14F-4D97-AF65-F5344CB8AC3E}">
        <p14:creationId xmlns:p14="http://schemas.microsoft.com/office/powerpoint/2010/main" val="508629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p:cNvSpPr/>
          <p:nvPr/>
        </p:nvSpPr>
        <p:spPr>
          <a:xfrm>
            <a:off x="5105558" y="2583023"/>
            <a:ext cx="1980223" cy="1487336"/>
          </a:xfrm>
          <a:prstGeom prst="ellipse">
            <a:avLst/>
          </a:prstGeom>
          <a:noFill/>
          <a:ln w="9525" cmpd="sng">
            <a:solidFill>
              <a:schemeClr val="tx2">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sp>
        <p:nvSpPr>
          <p:cNvPr id="3" name="Title 2"/>
          <p:cNvSpPr>
            <a:spLocks noGrp="1"/>
          </p:cNvSpPr>
          <p:nvPr>
            <p:ph type="title"/>
          </p:nvPr>
        </p:nvSpPr>
        <p:spPr>
          <a:xfrm>
            <a:off x="304482" y="444761"/>
            <a:ext cx="10209744" cy="365839"/>
          </a:xfrm>
        </p:spPr>
        <p:txBody>
          <a:bodyPr>
            <a:noAutofit/>
          </a:bodyPr>
          <a:lstStyle/>
          <a:p>
            <a:r>
              <a:rPr lang="en-US" dirty="0"/>
              <a:t>Self </a:t>
            </a:r>
            <a:r>
              <a:rPr lang="en-US" dirty="0" smtClean="0"/>
              <a:t>service </a:t>
            </a:r>
            <a:r>
              <a:rPr lang="en-US" dirty="0"/>
              <a:t>delivers increased </a:t>
            </a:r>
            <a:r>
              <a:rPr lang="en-US" dirty="0" smtClean="0"/>
              <a:t>productivity for all</a:t>
            </a:r>
            <a:endParaRPr lang="en-US" dirty="0"/>
          </a:p>
        </p:txBody>
      </p:sp>
      <p:sp>
        <p:nvSpPr>
          <p:cNvPr id="4" name="Slide Number Placeholder 3"/>
          <p:cNvSpPr>
            <a:spLocks noGrp="1"/>
          </p:cNvSpPr>
          <p:nvPr>
            <p:ph type="sldNum" sz="quarter" idx="4294967295"/>
          </p:nvPr>
        </p:nvSpPr>
        <p:spPr>
          <a:xfrm>
            <a:off x="4592469" y="6492876"/>
            <a:ext cx="2841837" cy="365125"/>
          </a:xfrm>
          <a:prstGeom prst="rect">
            <a:avLst/>
          </a:prstGeom>
        </p:spPr>
        <p:txBody>
          <a:bodyPr/>
          <a:lstStyle/>
          <a:p>
            <a:fld id="{72EC1214-2C7B-1846-91C7-D93747619575}" type="slidenum">
              <a:rPr lang="en-US" smtClean="0"/>
              <a:t>15</a:t>
            </a:fld>
            <a:endParaRPr lang="en-US" dirty="0"/>
          </a:p>
        </p:txBody>
      </p:sp>
      <p:grpSp>
        <p:nvGrpSpPr>
          <p:cNvPr id="108" name="Group 107"/>
          <p:cNvGrpSpPr/>
          <p:nvPr/>
        </p:nvGrpSpPr>
        <p:grpSpPr>
          <a:xfrm>
            <a:off x="3033779" y="3953903"/>
            <a:ext cx="6157393" cy="2538973"/>
            <a:chOff x="2277707" y="3953902"/>
            <a:chExt cx="4622860" cy="2538973"/>
          </a:xfrm>
        </p:grpSpPr>
        <p:sp>
          <p:nvSpPr>
            <p:cNvPr id="105" name="Freeform 104"/>
            <p:cNvSpPr/>
            <p:nvPr/>
          </p:nvSpPr>
          <p:spPr>
            <a:xfrm>
              <a:off x="2277707" y="3953902"/>
              <a:ext cx="4622860" cy="735947"/>
            </a:xfrm>
            <a:custGeom>
              <a:avLst/>
              <a:gdLst>
                <a:gd name="connsiteX0" fmla="*/ 2150256 w 3723262"/>
                <a:gd name="connsiteY0" fmla="*/ 43291 h 432909"/>
                <a:gd name="connsiteX1" fmla="*/ 3723262 w 3723262"/>
                <a:gd name="connsiteY1" fmla="*/ 432909 h 432909"/>
                <a:gd name="connsiteX2" fmla="*/ 0 w 3723262"/>
                <a:gd name="connsiteY2" fmla="*/ 432909 h 432909"/>
                <a:gd name="connsiteX3" fmla="*/ 1803906 w 3723262"/>
                <a:gd name="connsiteY3" fmla="*/ 0 h 432909"/>
              </a:gdLst>
              <a:ahLst/>
              <a:cxnLst>
                <a:cxn ang="0">
                  <a:pos x="connsiteX0" y="connsiteY0"/>
                </a:cxn>
                <a:cxn ang="0">
                  <a:pos x="connsiteX1" y="connsiteY1"/>
                </a:cxn>
                <a:cxn ang="0">
                  <a:pos x="connsiteX2" y="connsiteY2"/>
                </a:cxn>
                <a:cxn ang="0">
                  <a:pos x="connsiteX3" y="connsiteY3"/>
                </a:cxn>
              </a:cxnLst>
              <a:rect l="l" t="t" r="r" b="b"/>
              <a:pathLst>
                <a:path w="3723262" h="432909">
                  <a:moveTo>
                    <a:pt x="2150256" y="43291"/>
                  </a:moveTo>
                  <a:lnTo>
                    <a:pt x="3723262" y="432909"/>
                  </a:lnTo>
                  <a:lnTo>
                    <a:pt x="0" y="432909"/>
                  </a:lnTo>
                  <a:lnTo>
                    <a:pt x="1803906" y="0"/>
                  </a:lnTo>
                </a:path>
              </a:pathLst>
            </a:cu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p:cNvPicPr/>
            <p:nvPr/>
          </p:nvPicPr>
          <p:blipFill rotWithShape="1">
            <a:blip r:embed="rId3">
              <a:extLst>
                <a:ext uri="{28A0092B-C50C-407E-A947-70E740481C1C}">
                  <a14:useLocalDpi xmlns:a14="http://schemas.microsoft.com/office/drawing/2010/main" val="0"/>
                </a:ext>
              </a:extLst>
            </a:blip>
            <a:srcRect l="380" t="14887" r="22944" b="36823"/>
            <a:stretch/>
          </p:blipFill>
          <p:spPr>
            <a:xfrm>
              <a:off x="2340294" y="4725251"/>
              <a:ext cx="4531411" cy="1767624"/>
            </a:xfrm>
            <a:prstGeom prst="rect">
              <a:avLst/>
            </a:prstGeom>
            <a:ln>
              <a:solidFill>
                <a:srgbClr val="BFBFBF"/>
              </a:solidFill>
            </a:ln>
          </p:spPr>
        </p:pic>
      </p:grpSp>
      <p:sp>
        <p:nvSpPr>
          <p:cNvPr id="22" name="Rounded Rectangle 21"/>
          <p:cNvSpPr/>
          <p:nvPr/>
        </p:nvSpPr>
        <p:spPr>
          <a:xfrm>
            <a:off x="5608875" y="3761844"/>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API Services</a:t>
            </a:r>
            <a:endParaRPr lang="en-US" b="1" dirty="0">
              <a:solidFill>
                <a:schemeClr val="tx1"/>
              </a:solidFill>
            </a:endParaRPr>
          </a:p>
        </p:txBody>
      </p:sp>
      <p:grpSp>
        <p:nvGrpSpPr>
          <p:cNvPr id="113" name="Group 112"/>
          <p:cNvGrpSpPr/>
          <p:nvPr/>
        </p:nvGrpSpPr>
        <p:grpSpPr>
          <a:xfrm>
            <a:off x="225938" y="1041221"/>
            <a:ext cx="5445020" cy="2514600"/>
            <a:chOff x="169630" y="1041221"/>
            <a:chExt cx="4088023" cy="2514600"/>
          </a:xfrm>
        </p:grpSpPr>
        <p:sp>
          <p:nvSpPr>
            <p:cNvPr id="111" name="Freeform 110"/>
            <p:cNvSpPr/>
            <p:nvPr/>
          </p:nvSpPr>
          <p:spPr>
            <a:xfrm>
              <a:off x="192303" y="1041221"/>
              <a:ext cx="4065350" cy="2514600"/>
            </a:xfrm>
            <a:custGeom>
              <a:avLst/>
              <a:gdLst>
                <a:gd name="connsiteX0" fmla="*/ 3020148 w 4065350"/>
                <a:gd name="connsiteY0" fmla="*/ 0 h 2467027"/>
                <a:gd name="connsiteX1" fmla="*/ 4065350 w 4065350"/>
                <a:gd name="connsiteY1" fmla="*/ 1859385 h 2467027"/>
                <a:gd name="connsiteX2" fmla="*/ 3409061 w 4065350"/>
                <a:gd name="connsiteY2" fmla="*/ 2467027 h 2467027"/>
                <a:gd name="connsiteX3" fmla="*/ 0 w 4065350"/>
                <a:gd name="connsiteY3" fmla="*/ 1950531 h 2467027"/>
                <a:gd name="connsiteX4" fmla="*/ 3020148 w 4065350"/>
                <a:gd name="connsiteY4" fmla="*/ 0 h 246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350" h="2467027">
                  <a:moveTo>
                    <a:pt x="3020148" y="0"/>
                  </a:moveTo>
                  <a:lnTo>
                    <a:pt x="4065350" y="1859385"/>
                  </a:lnTo>
                  <a:lnTo>
                    <a:pt x="3409061" y="2467027"/>
                  </a:lnTo>
                  <a:lnTo>
                    <a:pt x="0" y="1950531"/>
                  </a:lnTo>
                  <a:lnTo>
                    <a:pt x="3020148"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rotWithShape="1">
            <a:blip r:embed="rId4"/>
            <a:srcRect t="12974" b="239"/>
            <a:stretch/>
          </p:blipFill>
          <p:spPr>
            <a:xfrm>
              <a:off x="169630" y="1050990"/>
              <a:ext cx="3035808" cy="1976005"/>
            </a:xfrm>
            <a:prstGeom prst="rect">
              <a:avLst/>
            </a:prstGeom>
            <a:ln>
              <a:solidFill>
                <a:srgbClr val="A6A6A6"/>
              </a:solidFill>
            </a:ln>
          </p:spPr>
        </p:pic>
      </p:grpSp>
      <p:grpSp>
        <p:nvGrpSpPr>
          <p:cNvPr id="114" name="Group 113"/>
          <p:cNvGrpSpPr/>
          <p:nvPr/>
        </p:nvGrpSpPr>
        <p:grpSpPr>
          <a:xfrm>
            <a:off x="6519045" y="1007700"/>
            <a:ext cx="5431968" cy="2542155"/>
            <a:chOff x="4894382" y="1007699"/>
            <a:chExt cx="4078224" cy="2542155"/>
          </a:xfrm>
        </p:grpSpPr>
        <p:sp>
          <p:nvSpPr>
            <p:cNvPr id="103" name="Freeform 102"/>
            <p:cNvSpPr/>
            <p:nvPr/>
          </p:nvSpPr>
          <p:spPr>
            <a:xfrm>
              <a:off x="4894382" y="1010121"/>
              <a:ext cx="4078224" cy="2539733"/>
            </a:xfrm>
            <a:custGeom>
              <a:avLst/>
              <a:gdLst>
                <a:gd name="connsiteX0" fmla="*/ 1082344 w 4069612"/>
                <a:gd name="connsiteY0" fmla="*/ 0 h 2539733"/>
                <a:gd name="connsiteX1" fmla="*/ 0 w 4069612"/>
                <a:gd name="connsiteY1" fmla="*/ 1919230 h 2539733"/>
                <a:gd name="connsiteX2" fmla="*/ 663838 w 4069612"/>
                <a:gd name="connsiteY2" fmla="*/ 2539733 h 2539733"/>
                <a:gd name="connsiteX3" fmla="*/ 4069612 w 4069612"/>
                <a:gd name="connsiteY3" fmla="*/ 2150115 h 2539733"/>
                <a:gd name="connsiteX4" fmla="*/ 1082344 w 4069612"/>
                <a:gd name="connsiteY4" fmla="*/ 0 h 253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612" h="2539733">
                  <a:moveTo>
                    <a:pt x="1082344" y="0"/>
                  </a:moveTo>
                  <a:lnTo>
                    <a:pt x="0" y="1919230"/>
                  </a:lnTo>
                  <a:lnTo>
                    <a:pt x="663838" y="2539733"/>
                  </a:lnTo>
                  <a:lnTo>
                    <a:pt x="4069612" y="2150115"/>
                  </a:lnTo>
                  <a:lnTo>
                    <a:pt x="1082344"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3-08-30 at 2.30.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969" y="1007699"/>
              <a:ext cx="2960014" cy="2150943"/>
            </a:xfrm>
            <a:prstGeom prst="rect">
              <a:avLst/>
            </a:prstGeom>
            <a:ln>
              <a:solidFill>
                <a:srgbClr val="BFBFBF"/>
              </a:solidFill>
            </a:ln>
          </p:spPr>
        </p:pic>
      </p:grpSp>
      <p:sp>
        <p:nvSpPr>
          <p:cNvPr id="20" name="Rounded Rectangle 19"/>
          <p:cNvSpPr/>
          <p:nvPr/>
        </p:nvSpPr>
        <p:spPr>
          <a:xfrm>
            <a:off x="6519045" y="2845527"/>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Developer Services</a:t>
            </a:r>
            <a:endParaRPr lang="en-US" b="1" dirty="0">
              <a:solidFill>
                <a:schemeClr val="tx1"/>
              </a:solidFill>
            </a:endParaRPr>
          </a:p>
        </p:txBody>
      </p:sp>
      <p:sp>
        <p:nvSpPr>
          <p:cNvPr id="21" name="Rounded Rectangle 20"/>
          <p:cNvSpPr/>
          <p:nvPr/>
        </p:nvSpPr>
        <p:spPr>
          <a:xfrm>
            <a:off x="4645241" y="2857045"/>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Analytics Services</a:t>
            </a:r>
            <a:endParaRPr lang="en-US" b="1" dirty="0">
              <a:solidFill>
                <a:schemeClr val="tx1"/>
              </a:solidFill>
            </a:endParaRPr>
          </a:p>
        </p:txBody>
      </p:sp>
    </p:spTree>
    <p:extLst>
      <p:ext uri="{BB962C8B-B14F-4D97-AF65-F5344CB8AC3E}">
        <p14:creationId xmlns:p14="http://schemas.microsoft.com/office/powerpoint/2010/main" val="33827105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4483" y="1295855"/>
            <a:ext cx="11555534" cy="5098193"/>
          </a:xfrm>
          <a:prstGeom prst="rect">
            <a:avLst/>
          </a:prstGeom>
        </p:spPr>
        <p:txBody>
          <a:bodyPr>
            <a:normAutofit fontScale="92500" lnSpcReduction="20000"/>
          </a:bodyPr>
          <a:lstStyle/>
          <a:p>
            <a:pPr marL="274320" indent="0">
              <a:lnSpc>
                <a:spcPct val="140000"/>
              </a:lnSpc>
              <a:spcBef>
                <a:spcPts val="200"/>
              </a:spcBef>
              <a:buNone/>
            </a:pPr>
            <a:r>
              <a:rPr lang="en-US" sz="2200" b="1" dirty="0" smtClean="0"/>
              <a:t>Global presence</a:t>
            </a:r>
          </a:p>
          <a:p>
            <a:pPr lvl="1">
              <a:lnSpc>
                <a:spcPct val="140000"/>
              </a:lnSpc>
              <a:spcBef>
                <a:spcPts val="200"/>
              </a:spcBef>
            </a:pPr>
            <a:r>
              <a:rPr lang="en-US" sz="1900" dirty="0" smtClean="0"/>
              <a:t>Worldwide network with carrier neutrality and latency optimization</a:t>
            </a:r>
          </a:p>
          <a:p>
            <a:pPr lvl="1">
              <a:lnSpc>
                <a:spcPct val="140000"/>
              </a:lnSpc>
              <a:spcBef>
                <a:spcPts val="200"/>
              </a:spcBef>
            </a:pPr>
            <a:r>
              <a:rPr lang="en-US" sz="1900" dirty="0" smtClean="0"/>
              <a:t>Multi-continent redundancy and distribution network</a:t>
            </a:r>
          </a:p>
          <a:p>
            <a:pPr lvl="1">
              <a:lnSpc>
                <a:spcPct val="140000"/>
              </a:lnSpc>
              <a:spcBef>
                <a:spcPts val="200"/>
              </a:spcBef>
            </a:pPr>
            <a:r>
              <a:rPr lang="en-US" sz="1900" dirty="0" smtClean="0"/>
              <a:t>Operations and support centers around the globe</a:t>
            </a:r>
            <a:br>
              <a:rPr lang="en-US" sz="1900" dirty="0" smtClean="0"/>
            </a:br>
            <a:r>
              <a:rPr lang="en-US" sz="1900" dirty="0" smtClean="0"/>
              <a:t>for </a:t>
            </a:r>
            <a:r>
              <a:rPr lang="en-US" sz="1700" dirty="0" smtClean="0"/>
              <a:t>cloud services and on-premises</a:t>
            </a:r>
          </a:p>
          <a:p>
            <a:pPr marL="274320" indent="0">
              <a:lnSpc>
                <a:spcPct val="140000"/>
              </a:lnSpc>
              <a:spcBef>
                <a:spcPts val="1400"/>
              </a:spcBef>
              <a:buNone/>
            </a:pPr>
            <a:r>
              <a:rPr lang="en-US" sz="2200" b="1" dirty="0" smtClean="0"/>
              <a:t>True multi-tenancy and HA</a:t>
            </a:r>
          </a:p>
          <a:p>
            <a:pPr lvl="1">
              <a:lnSpc>
                <a:spcPct val="140000"/>
              </a:lnSpc>
              <a:spcBef>
                <a:spcPts val="200"/>
              </a:spcBef>
            </a:pPr>
            <a:r>
              <a:rPr lang="en-US" sz="1900" dirty="0" smtClean="0"/>
              <a:t>Elastic capacity</a:t>
            </a:r>
          </a:p>
          <a:p>
            <a:pPr lvl="1">
              <a:lnSpc>
                <a:spcPct val="140000"/>
              </a:lnSpc>
              <a:spcBef>
                <a:spcPts val="200"/>
              </a:spcBef>
            </a:pPr>
            <a:r>
              <a:rPr lang="en-US" sz="1900" dirty="0" smtClean="0"/>
              <a:t>5-tier Enterprise </a:t>
            </a:r>
            <a:r>
              <a:rPr lang="en-US" sz="1900" dirty="0"/>
              <a:t>C</a:t>
            </a:r>
            <a:r>
              <a:rPr lang="en-US" sz="1900" dirty="0" smtClean="0"/>
              <a:t>loud Architecture</a:t>
            </a:r>
          </a:p>
          <a:p>
            <a:pPr lvl="1">
              <a:lnSpc>
                <a:spcPct val="140000"/>
              </a:lnSpc>
              <a:spcBef>
                <a:spcPts val="200"/>
              </a:spcBef>
            </a:pPr>
            <a:r>
              <a:rPr lang="en-US" sz="1900" dirty="0" smtClean="0"/>
              <a:t>Zero downtime API upgrades</a:t>
            </a:r>
          </a:p>
          <a:p>
            <a:pPr marL="274320" indent="0">
              <a:lnSpc>
                <a:spcPct val="140000"/>
              </a:lnSpc>
              <a:spcBef>
                <a:spcPts val="1400"/>
              </a:spcBef>
              <a:buNone/>
            </a:pPr>
            <a:r>
              <a:rPr lang="en-US" sz="2200" b="1" dirty="0" smtClean="0"/>
              <a:t>Round-the-clock monitoring</a:t>
            </a:r>
            <a:endParaRPr lang="en-US" b="1" dirty="0" smtClean="0"/>
          </a:p>
          <a:p>
            <a:pPr lvl="1">
              <a:lnSpc>
                <a:spcPct val="140000"/>
              </a:lnSpc>
              <a:spcBef>
                <a:spcPts val="200"/>
              </a:spcBef>
            </a:pPr>
            <a:r>
              <a:rPr lang="en-US" sz="1900" dirty="0" smtClean="0"/>
              <a:t>Real-time and historic API health visibility</a:t>
            </a:r>
          </a:p>
          <a:p>
            <a:pPr lvl="1">
              <a:lnSpc>
                <a:spcPct val="140000"/>
              </a:lnSpc>
              <a:spcBef>
                <a:spcPts val="200"/>
              </a:spcBef>
            </a:pPr>
            <a:r>
              <a:rPr lang="en-US" sz="1900" dirty="0" smtClean="0"/>
              <a:t>API security and compliance tracking</a:t>
            </a:r>
          </a:p>
          <a:p>
            <a:pPr lvl="1">
              <a:lnSpc>
                <a:spcPct val="140000"/>
              </a:lnSpc>
              <a:spcBef>
                <a:spcPts val="200"/>
              </a:spcBef>
            </a:pPr>
            <a:r>
              <a:rPr lang="en-US" sz="1900" dirty="0" smtClean="0"/>
              <a:t>Component and process monitoring</a:t>
            </a:r>
            <a:endParaRPr lang="en-US" sz="1900" dirty="0"/>
          </a:p>
        </p:txBody>
      </p:sp>
      <p:sp>
        <p:nvSpPr>
          <p:cNvPr id="3" name="Title 2"/>
          <p:cNvSpPr>
            <a:spLocks noGrp="1"/>
          </p:cNvSpPr>
          <p:nvPr>
            <p:ph type="title"/>
          </p:nvPr>
        </p:nvSpPr>
        <p:spPr/>
        <p:txBody>
          <a:bodyPr/>
          <a:lstStyle/>
          <a:p>
            <a:r>
              <a:rPr lang="en-US" dirty="0" smtClean="0"/>
              <a:t>World-class operations</a:t>
            </a:r>
            <a:endParaRPr lang="en-US" dirty="0"/>
          </a:p>
        </p:txBody>
      </p:sp>
      <p:sp>
        <p:nvSpPr>
          <p:cNvPr id="4" name="Slide Number Placeholder 3"/>
          <p:cNvSpPr>
            <a:spLocks noGrp="1"/>
          </p:cNvSpPr>
          <p:nvPr>
            <p:ph type="sldNum" sz="quarter" idx="4294967295"/>
          </p:nvPr>
        </p:nvSpPr>
        <p:spPr>
          <a:xfrm>
            <a:off x="4583663" y="6492875"/>
            <a:ext cx="2841837" cy="365125"/>
          </a:xfrm>
          <a:prstGeom prst="rect">
            <a:avLst/>
          </a:prstGeom>
        </p:spPr>
        <p:txBody>
          <a:bodyPr/>
          <a:lstStyle/>
          <a:p>
            <a:fld id="{72EC1214-2C7B-1846-91C7-D93747619575}" type="slidenum">
              <a:rPr lang="en-US" smtClean="0"/>
              <a:t>16</a:t>
            </a:fld>
            <a:endParaRPr lang="en-US" dirty="0"/>
          </a:p>
        </p:txBody>
      </p:sp>
      <p:pic>
        <p:nvPicPr>
          <p:cNvPr id="10" name="Picture 9"/>
          <p:cNvPicPr>
            <a:picLocks noChangeAspect="1"/>
          </p:cNvPicPr>
          <p:nvPr/>
        </p:nvPicPr>
        <p:blipFill rotWithShape="1">
          <a:blip r:embed="rId3"/>
          <a:srcRect t="4484" b="23993"/>
          <a:stretch/>
        </p:blipFill>
        <p:spPr>
          <a:xfrm>
            <a:off x="4891539" y="2793147"/>
            <a:ext cx="7033695" cy="2917964"/>
          </a:xfrm>
          <a:prstGeom prst="rect">
            <a:avLst/>
          </a:prstGeom>
        </p:spPr>
      </p:pic>
      <p:sp>
        <p:nvSpPr>
          <p:cNvPr id="11" name="Oval 10"/>
          <p:cNvSpPr/>
          <p:nvPr/>
        </p:nvSpPr>
        <p:spPr>
          <a:xfrm>
            <a:off x="6834809" y="3466459"/>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2" name="Oval 11"/>
          <p:cNvSpPr/>
          <p:nvPr/>
        </p:nvSpPr>
        <p:spPr>
          <a:xfrm>
            <a:off x="7528114" y="3400675"/>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4" name="Oval 13"/>
          <p:cNvSpPr/>
          <p:nvPr/>
        </p:nvSpPr>
        <p:spPr>
          <a:xfrm>
            <a:off x="8647125" y="3234807"/>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5" name="Oval 14"/>
          <p:cNvSpPr/>
          <p:nvPr/>
        </p:nvSpPr>
        <p:spPr>
          <a:xfrm>
            <a:off x="7968576" y="4309655"/>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0" name="Oval 19"/>
          <p:cNvSpPr/>
          <p:nvPr/>
        </p:nvSpPr>
        <p:spPr>
          <a:xfrm>
            <a:off x="10456587" y="3935162"/>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1" name="Oval 20"/>
          <p:cNvSpPr/>
          <p:nvPr/>
        </p:nvSpPr>
        <p:spPr>
          <a:xfrm>
            <a:off x="9355414" y="5579544"/>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2" name="Oval 21"/>
          <p:cNvSpPr/>
          <p:nvPr/>
        </p:nvSpPr>
        <p:spPr>
          <a:xfrm>
            <a:off x="9355415" y="5874549"/>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 name="TextBox 5"/>
          <p:cNvSpPr txBox="1"/>
          <p:nvPr/>
        </p:nvSpPr>
        <p:spPr>
          <a:xfrm>
            <a:off x="9538073" y="5387855"/>
            <a:ext cx="1132041" cy="765338"/>
          </a:xfrm>
          <a:prstGeom prst="rect">
            <a:avLst/>
          </a:prstGeom>
          <a:noFill/>
        </p:spPr>
        <p:txBody>
          <a:bodyPr wrap="none" rtlCol="0">
            <a:spAutoFit/>
          </a:bodyPr>
          <a:lstStyle/>
          <a:p>
            <a:pPr>
              <a:lnSpc>
                <a:spcPct val="140000"/>
              </a:lnSpc>
              <a:buClr>
                <a:schemeClr val="tx2"/>
              </a:buClr>
            </a:pPr>
            <a:r>
              <a:rPr lang="en-US" sz="1600" dirty="0" smtClean="0"/>
              <a:t>Established</a:t>
            </a:r>
          </a:p>
          <a:p>
            <a:pPr>
              <a:lnSpc>
                <a:spcPct val="140000"/>
              </a:lnSpc>
              <a:buClr>
                <a:schemeClr val="tx2"/>
              </a:buClr>
            </a:pPr>
            <a:r>
              <a:rPr lang="en-US" sz="1600" dirty="0" smtClean="0"/>
              <a:t>Planned</a:t>
            </a:r>
          </a:p>
        </p:txBody>
      </p:sp>
      <p:sp>
        <p:nvSpPr>
          <p:cNvPr id="23" name="Oval 22"/>
          <p:cNvSpPr/>
          <p:nvPr/>
        </p:nvSpPr>
        <p:spPr>
          <a:xfrm>
            <a:off x="11221885" y="4382062"/>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7" name="Oval 16"/>
          <p:cNvSpPr/>
          <p:nvPr/>
        </p:nvSpPr>
        <p:spPr>
          <a:xfrm>
            <a:off x="11039227" y="3422108"/>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37572926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17</a:t>
            </a:fld>
            <a:endParaRPr lang="en-US" dirty="0"/>
          </a:p>
        </p:txBody>
      </p:sp>
      <p:sp>
        <p:nvSpPr>
          <p:cNvPr id="5" name="Text Placeholder 1"/>
          <p:cNvSpPr txBox="1">
            <a:spLocks/>
          </p:cNvSpPr>
          <p:nvPr/>
        </p:nvSpPr>
        <p:spPr>
          <a:xfrm>
            <a:off x="304483" y="1245164"/>
            <a:ext cx="11555534" cy="4879975"/>
          </a:xfrm>
          <a:prstGeom prst="rect">
            <a:avLst/>
          </a:prstGeom>
        </p:spPr>
        <p:txBody>
          <a:bodyPr>
            <a:noAutofit/>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4320" indent="0">
              <a:lnSpc>
                <a:spcPct val="120000"/>
              </a:lnSpc>
              <a:spcBef>
                <a:spcPts val="1800"/>
              </a:spcBef>
              <a:buFont typeface="Arial"/>
              <a:buNone/>
            </a:pPr>
            <a:r>
              <a:rPr lang="en-US" b="1" dirty="0" smtClean="0"/>
              <a:t>Built for the requirements of the digital economy</a:t>
            </a:r>
          </a:p>
          <a:p>
            <a:pPr lvl="1">
              <a:lnSpc>
                <a:spcPct val="120000"/>
              </a:lnSpc>
            </a:pPr>
            <a:r>
              <a:rPr lang="en-US" dirty="0" smtClean="0"/>
              <a:t>Apps, Data and APIs as foundational elements</a:t>
            </a:r>
          </a:p>
          <a:p>
            <a:pPr lvl="1">
              <a:lnSpc>
                <a:spcPct val="120000"/>
              </a:lnSpc>
            </a:pPr>
            <a:r>
              <a:rPr lang="en-US" dirty="0" smtClean="0"/>
              <a:t>Deploy in the Cloud or On-premises</a:t>
            </a:r>
          </a:p>
          <a:p>
            <a:pPr lvl="1"/>
            <a:r>
              <a:rPr lang="en-US" dirty="0" smtClean="0"/>
              <a:t>Manage via Self Service</a:t>
            </a:r>
          </a:p>
          <a:p>
            <a:pPr marL="274320" indent="0">
              <a:spcBef>
                <a:spcPts val="2000"/>
              </a:spcBef>
              <a:buFont typeface="Arial"/>
              <a:buNone/>
            </a:pPr>
            <a:r>
              <a:rPr lang="en-US" b="1" dirty="0" smtClean="0"/>
              <a:t>Global operations</a:t>
            </a:r>
          </a:p>
          <a:p>
            <a:pPr lvl="1">
              <a:lnSpc>
                <a:spcPct val="120000"/>
              </a:lnSpc>
            </a:pPr>
            <a:r>
              <a:rPr lang="en-US" dirty="0" smtClean="0"/>
              <a:t>Multi-region distribution network with true multi-tenancy and HA</a:t>
            </a:r>
          </a:p>
          <a:p>
            <a:pPr lvl="1">
              <a:lnSpc>
                <a:spcPct val="120000"/>
              </a:lnSpc>
            </a:pPr>
            <a:r>
              <a:rPr lang="en-US" dirty="0" smtClean="0"/>
              <a:t>Highly scalable, handling billions of API calls per day</a:t>
            </a:r>
          </a:p>
          <a:p>
            <a:pPr lvl="1">
              <a:lnSpc>
                <a:spcPct val="120000"/>
              </a:lnSpc>
            </a:pPr>
            <a:r>
              <a:rPr lang="en-US" dirty="0" smtClean="0"/>
              <a:t>Enterprise Security &amp; Compliance: PCI, HIPAA, SOC 2</a:t>
            </a:r>
          </a:p>
          <a:p>
            <a:pPr marL="274320" indent="0">
              <a:lnSpc>
                <a:spcPct val="120000"/>
              </a:lnSpc>
              <a:spcBef>
                <a:spcPts val="2000"/>
              </a:spcBef>
              <a:buFont typeface="Arial"/>
              <a:buNone/>
            </a:pPr>
            <a:r>
              <a:rPr lang="en-US" b="1" dirty="0" smtClean="0"/>
              <a:t>Unique set of capabilities resulting from customer focus</a:t>
            </a:r>
          </a:p>
          <a:p>
            <a:pPr lvl="1">
              <a:lnSpc>
                <a:spcPct val="120000"/>
              </a:lnSpc>
            </a:pPr>
            <a:r>
              <a:rPr lang="en-US" dirty="0" smtClean="0"/>
              <a:t>API Services that enable modern app functionality </a:t>
            </a:r>
            <a:r>
              <a:rPr lang="en-US" dirty="0" smtClean="0">
                <a:sym typeface="Wingdings"/>
              </a:rPr>
              <a:t></a:t>
            </a:r>
            <a:r>
              <a:rPr lang="en-US" dirty="0" smtClean="0"/>
              <a:t> </a:t>
            </a:r>
            <a:r>
              <a:rPr lang="en-US" b="1" dirty="0" smtClean="0"/>
              <a:t>great APIs &amp; apps fast</a:t>
            </a:r>
          </a:p>
          <a:p>
            <a:pPr lvl="1">
              <a:lnSpc>
                <a:spcPct val="120000"/>
              </a:lnSpc>
            </a:pPr>
            <a:r>
              <a:rPr lang="en-US" dirty="0" smtClean="0"/>
              <a:t>End-to-end Analytics </a:t>
            </a:r>
            <a:r>
              <a:rPr lang="en-US" dirty="0" smtClean="0">
                <a:sym typeface="Wingdings"/>
              </a:rPr>
              <a:t></a:t>
            </a:r>
            <a:r>
              <a:rPr lang="en-US" dirty="0" smtClean="0"/>
              <a:t> visibility</a:t>
            </a:r>
            <a:r>
              <a:rPr lang="en-US" b="1" dirty="0" smtClean="0"/>
              <a:t> from the app-end to the back-end</a:t>
            </a:r>
          </a:p>
          <a:p>
            <a:pPr lvl="1">
              <a:lnSpc>
                <a:spcPct val="120000"/>
              </a:lnSpc>
            </a:pPr>
            <a:r>
              <a:rPr lang="en-US" dirty="0" smtClean="0"/>
              <a:t>Developer Services with Monetization </a:t>
            </a:r>
            <a:r>
              <a:rPr lang="en-US" dirty="0" smtClean="0">
                <a:sym typeface="Wingdings"/>
              </a:rPr>
              <a:t></a:t>
            </a:r>
            <a:r>
              <a:rPr lang="en-US" dirty="0" smtClean="0"/>
              <a:t> APIs delivering </a:t>
            </a:r>
            <a:r>
              <a:rPr lang="en-US" b="1" dirty="0" smtClean="0"/>
              <a:t>top line value</a:t>
            </a:r>
          </a:p>
        </p:txBody>
      </p:sp>
    </p:spTree>
    <p:extLst>
      <p:ext uri="{BB962C8B-B14F-4D97-AF65-F5344CB8AC3E}">
        <p14:creationId xmlns:p14="http://schemas.microsoft.com/office/powerpoint/2010/main" val="25019497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image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1012" y="4072961"/>
            <a:ext cx="1680677" cy="974291"/>
          </a:xfrm>
          <a:prstGeom prst="rect">
            <a:avLst/>
          </a:prstGeom>
        </p:spPr>
      </p:pic>
      <p:sp>
        <p:nvSpPr>
          <p:cNvPr id="3" name="Title 2"/>
          <p:cNvSpPr>
            <a:spLocks noGrp="1"/>
          </p:cNvSpPr>
          <p:nvPr>
            <p:ph type="title"/>
          </p:nvPr>
        </p:nvSpPr>
        <p:spPr/>
        <p:txBody>
          <a:bodyPr/>
          <a:lstStyle/>
          <a:p>
            <a:r>
              <a:rPr lang="en-US" dirty="0" smtClean="0"/>
              <a:t>Digital transformations powered by Apigee</a:t>
            </a:r>
            <a:endParaRPr lang="en-US" dirty="0"/>
          </a:p>
        </p:txBody>
      </p:sp>
      <p:pic>
        <p:nvPicPr>
          <p:cNvPr id="1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390" y="4580693"/>
            <a:ext cx="1123198" cy="25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 name="Picture 3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6755" y="3880142"/>
            <a:ext cx="1189265" cy="19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 name="Picture 4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52576" y="3748795"/>
            <a:ext cx="1233712" cy="46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 name="Picture 4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1866" y="2007968"/>
            <a:ext cx="819274" cy="6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88392" y="1964578"/>
            <a:ext cx="755752" cy="724414"/>
          </a:xfrm>
          <a:prstGeom prst="rect">
            <a:avLst/>
          </a:prstGeom>
        </p:spPr>
      </p:pic>
      <p:pic>
        <p:nvPicPr>
          <p:cNvPr id="52" name="Picture 51" descr="walgreens.png"/>
          <p:cNvPicPr>
            <a:picLocks noChangeAspect="1"/>
          </p:cNvPicPr>
          <p:nvPr/>
        </p:nvPicPr>
        <p:blipFill rotWithShape="1">
          <a:blip r:embed="rId9" cstate="screen">
            <a:extLst>
              <a:ext uri="{28A0092B-C50C-407E-A947-70E740481C1C}">
                <a14:useLocalDpi xmlns:a14="http://schemas.microsoft.com/office/drawing/2010/main"/>
              </a:ext>
            </a:extLst>
          </a:blip>
          <a:srcRect l="10644" t="-553" r="14222" b="-12060"/>
          <a:stretch/>
        </p:blipFill>
        <p:spPr>
          <a:xfrm>
            <a:off x="334032" y="1335790"/>
            <a:ext cx="1553103" cy="344349"/>
          </a:xfrm>
          <a:prstGeom prst="rect">
            <a:avLst/>
          </a:prstGeom>
        </p:spPr>
      </p:pic>
      <p:pic>
        <p:nvPicPr>
          <p:cNvPr id="1052" name="Picture 28" descr="https://encrypted-tbn1.google.com/images?q=tbn:ANd9GcQmuhdsq57UDCxF6i_eCt0tW1K73oLOLuA9C9ZaGHEgFfbLxJlF"/>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79730" y="3596116"/>
            <a:ext cx="1214869" cy="76556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encrypted-tbn2.google.com/images?q=tbn:ANd9GcSTWW9IT8W2otZ4NfR3EXMTnoB3Y-Q2slF8Adt9zOoOzceIQqK3"/>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6754" y="2911078"/>
            <a:ext cx="829947" cy="63165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http://www.google.com/url?source=imglanding&amp;ct=img&amp;q=http://getvoip.com/sites/default/files/Cisco-NDS-Group.png&amp;sa=X&amp;ei=ot0qULSaLI7biwLlp4HgDQ&amp;ved=0CAkQ8wc&amp;usg=AFQjCNGkCePhz48U4cMFfsCeRiUoF6JMaQ"/>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897038" y="2880133"/>
            <a:ext cx="1233712" cy="693545"/>
          </a:xfrm>
          <a:prstGeom prst="rect">
            <a:avLst/>
          </a:prstGeom>
          <a:noFill/>
          <a:extLst>
            <a:ext uri="{909E8E84-426E-40dd-AFC4-6F175D3DCCD1}">
              <a14:hiddenFill xmlns:a14="http://schemas.microsoft.com/office/drawing/2010/main">
                <a:solidFill>
                  <a:srgbClr val="FFFFFF"/>
                </a:solidFill>
              </a14:hiddenFill>
            </a:ext>
          </a:extLst>
        </p:spPr>
      </p:pic>
      <p:sp>
        <p:nvSpPr>
          <p:cNvPr id="32" name="AutoShape 6"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370905" y="220770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2" name="AutoShape 8"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553624" y="220770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4" name="AutoShape 10"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736341" y="310782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6" name="AutoShape 14" descr="data:image/jpeg;base64,/9j/4AAQSkZJRgABAQAAAQABAAD/2wCEAAkGBg8REBEREBAVEBIQEBAQDxQPFBAPEBAWFRUVFBUQEhIYHSceGBkjGhUTHzAgJCcpLCwsFR4xNTAqNSYrLCkBCQoKDgwOGg8PGi0lHiQ1NSotLSwvNCwsNCwsLS0vNSwqLC8vKiwsNSwqLSkwLC0sMykqNSwsMi8sLCk2KSwsNP/AABEIAJ8BPgMBIgACEQEDEQH/xAAcAAEAAQUBAQAAAAAAAAAAAAAABQMEBgcIAQL/xABBEAACAQMBBQQGBwYEBwAAAAAAAQIDBBESBQYhMXETQVGBByIyYZHBFEJSYnKhsTQ1Q4KDsiMzc6JTY2SEwtHw/8QAGgEBAAMBAQEAAAAAAAAAAAAAAAEEBQMCBv/EACsRAQACAQMDAwIGAwAAAAAAAAABAgMEETESIUEFE1EigSORscHR4RQycf/aAAwDAQACEQMRAD8A3iAAAAAAAAAAAAAAAAAAAAAAAAAAAAAAAAAAAAAAAAAAAAAAAAAAAAAAAAAAAAAAAAAAAAAAAAAAALaO0aLeFVg2uDxOHw5laNaL5ST6NMnaURaJfYGQQkAAAAAAAAAAAAAAAAAAAAAAAAAAAAAAAAAAAAAAAAAAAAAfFatGEXKTUYxTlJyeEkuLbfgal3x9Ik7hyo20nToLKclmM63zjH3c33+B76Tt9HVqSs6Mv8KnLFdr+JNfU/DF/F9DA4zNbSaaIjrvz4YWv1kzM48c9vMrpSRdVKFSmoOScO0h2kM8G4ttKWPB4eDIfR1uj9LqdvWjmhSljD5VZrjp/CuGfJeJY79XvabQuMcqco0o45JQilheeS/GaJydEeOWVbTTXF7tvPaP5R9O+qLlUmukpL5mc+izeydRzta03JvVUoSm23j61PL+K8zW1epiEumPjwKuxbudGcKtN6ZwkpQfg+neRnxRlr0mlzWwW9zx+zdu8u91GzWn/MrNZjTT5fem+5fmzX1Xfe/lJy7dxy86YqKjH3JNGO1bqU5SnOTlKTblKTy233tktu7sSVzOTb0UaUddep9mK44X3nhnjFpsWCm9u/zu9Z9bqNVkiuOZiPER+6Rp79bQX8fPWFN/IuIekC+XOUH1px+RjV3cxnOUox0RziEV9WK9le945vxyfCkWYwYp5pH5KM6vUVnaMk/nLK6/pQuaUXOcaTS7tMk2+5L1jINx/SDTv806kVRuEm9KbcKi8YN8crvXn00vvDWn2sack4qMIySfDVrSkp9MNHuy7idOcZwk4zg1KMlzTXJlPNpsV94pGzX02rz4qxbJaZ38T8OlwQ26u8Eby3jU4Ka9WtFfVku9e580TJh2rNJms8vpKXrkrFq8SAA8vYAAAAAAAAAAAAAAAAAAAAAAAAAAAAAGN7/7x/QrKc4vFWp/hUPFSkn638qTfkjJDSXpm206l7C3T9W2pptffqes/wDaoHfT067xEq+pydGOZjlhKqefUvtk2E7itToU/bqzUF4LPOT9yWX5EVGZmfo+tmpVK/LC7KDXPjxm0+mF5s2cmTopNmBjw+5eKttW9zbWVGFvS9bsoqOI+PfKT8W8t9TRl7eOpVqVHzqVJzf80m/mbGuq+mnUl9mnN/CLZqqMypoebWlc9TjtSscJnYu0VRrKq1q0xnhdzk4tRz7sspVrqU5ynN5lJttlhGZ9xmaURHV1eWNaZ6ejxyltk7PqXFaFGkszm8LwS75P3JcTYu91KnYbNjbUudaShKX1p/WqTfXCXR4KW4OzadnQ7eqs168U4x76dPnFPwb5vyMf9Iu2ZVrinB4Sp08pLuc3n9FEpTl97PFI4jv94aFcH+PpbZJ/2t2+0/0xxTLi0pOc4QXOcox+LwWCmTu6VLVcxf8Aw4yn58l+poZMnRSbfDHw4fcyVp8yyfbe6Vnd1I1KsZKUacKS7KWhaYZ05WHx48yxj6PrNcpVV/PB/wDiT/aEnsbZ/aPXL2Ivh95/+j5yM2SvEy+0tp8d+awobn7rK2lKpCpPTOOlxnpal3qXBcMcfizKgDne9rzvbl0x4q4q9NI2gAB4dAAAAAAAAAAAAAAAAAAAAAAAAAAAAAAOX96do9vfXVXOddxV0/hUnGP+2KOnazajJpZaTaXi8cEcpbR2Zc0JNXFCpRk3x7WEoc/e+DL2j23mVLVxMxEPFM2ju3bdla0Y97jrl1l63zRqu1jrnCP25Rj8Wkb+3c3c7XFSosUlwiuTqY4eUf1Ourv9MQ4aTH9UyidoWFSVldVfZhC3qvL+s9L4R8epqaMzoTfxKOy7xJYSt5pJcElw4JHOkZnrRT9MufqEb2hdxmTO7GzfpFeMZLMIevU96XKPm8L4mPxmbG3LseztlNr1qz1v8K4RX6vzLOfL0UmY5U9Ng9zJETxyyftDW28N1ruqz8JuK6R9X5GxbenKcsQi5Pnw7l4t9yNS1q+qcpfalJ/FtlTQR9UyueqT9FariMzK9yY/50/wRX5t/Iw2MzNdz1i3b+1Ul+SSLmrttilnen499RE/G/6MssbeVWpGC7+LfglzZmlGkoxUYrCisIid2bHRT7Rr1qnFe6Pd8efwJkwZfUQAAhIAAAAAAAAAAAAAAAAAAAAAAAAAAAAAAAAfFahGacZxUovmpJST6pn2AMXu/RpsqpUjV+ixpzhOM06LdJNp5xKEfVa8jJ4xSSSWEuCS4Je49B6m0zzKIrEcIPfi3lPZ15CEXKUreppjFOUm8ZwkubOapJxbjJOMlzUk4yXVPidYljtLYdrcLTcUKdZf8yEZNdG+K8ixgz+122Vs+n93vu5ksqLqVIU1znOMF5vBu7Yuwp1cKPqUoJR1e5cMRXey5peinZsK8K9OE6bpy1aIzlKnLg1hqWWufczMIQUUkkkksJLgl7kTqM8ZNtnnTaecW+6MvrenbWld01jRQqzb724wby338jnCE+XRHRO+9XTs29f/AEtZfGLXzOcFMs6HiZVPUY3msLuMzYu5Fo6lKhTX15Scumptv4I1nGZuj0U2maEar7qahHq25S+R01s/h/dw9Pr+LP8Az+GexikklwSWEegGO3gAAAAAAAAAAAAAAAAAAAAAAAAAAAAAAAAAAAAAAAAEPZ7YqzuqlGVFxhDVpnifrYxji1jvL652lSpyhCc0pVGlCPOUsvC4dQLoAAeNZIDau4ezbnLqWsFJ/XpLsp9cwxnzyVN59u1LZUtEYy1uSevPDGOWH7ybg8pP3I9Raa94l5msW7TDWO0/QjSeXa3MoeEa0VUj01Rw1+Zmm52w52dnSoVHFzhq1uDbi22+TaT5Y7ibB7vmveOm0udMNKW6qwAMgt2tvVLl1VOMV2enGnPHLlzy/ccnZOggtm7eqVLurQlGKjT7TS1nU9Mklnj7ydAAAAAAAAAAAAAAAAAAAAAAAAAAAAAAAAAh96b+pRoa6UtMu0gs4UuDz3Mhqm0No1KH0iEo06cYp4SWueOEqnFYxlPhwJLfb9l/q0/1Z7R/dn/av+1koR9ptS/u6f8Ag6KfZrE5PGak+eI5Txwx8S93T23UrqpCtxnTw84SbTysNLvTX5nzuJ+zS/1pfpEsdy/2i5/+/iSJF7s3bFad/WoylmnDtNKwljGnHHn3shds0rtXdFVJwdRyXYtL1YrX6urh4l9sf96XH9X9Ynu9s+zu7WrJPTHS3j7s8tL34YEtK/q21tKpdNVKik1HRwUs+zHkRlnW2pcR7WE6dKD4wi0uK93BvHUr7xTjd2jnQfaKnUUnhNN4XrJJ+Clk82HvTbRt4RqT0SpxUWmpNPHDMWkQLbf3lb58Z5+ERf3W0o0/pGqNOmtLVNJSlGLwk5ZXHms8Rv7JONu+5ub/ACiTO8X7FW/0l8iR7ZbcUrT6TNY0xk5peMW00urX5kRaXG0bqLq06sKMMtU44T1Y7s4fTI2XaSq7LnCHGTdRxXi1PVjzwQ+x6FhKDVxOdKpFtPi4xazwxw4PuaAyrdrbM68JxqJKpSlpnjgnzw8ePBryIncT2rnrD9Zkpu1aWsVVlbSlNNqEnJtrKWeGV94i9xPauesP1mQPdhfvO5/rf3xMvMQ2F+87n+t/fEy8SQAAhIAAAAAAAAAAAAAAAAAAAAAAAAAAAAApXFrCotNSKnHKeJJNZXfgK2ho7PStGnTpwtOPDHgVQBStrSnTWmnCMFnOIpRWfHB8W9hSptyhTjBy9pxSTfHPEuABQp2FKM3UjTipyzmSSUnnnln1c2tOotNSEZrniSTXUqgCjbWlOnHTTgoRznEVhZ8ShV2NbSeqVGDfe3GPHr4l6ALe4sKVRJVKcZqPs6knjoVKtCMouMoqUWsNNZTXhgqACnb28KcdMIqEeLxFJLjz4Fvc7Ht6j1TowlLvbisvq+8vABSt7WFOOmnBQXhFJLqfNtY0qeezpxhq9rSlHPUrgChTsaUZupGnFTlnVJJKTzxeWVwAAAAAAAAAAAAAAAAAAAAAAAAAAAAAAAAAAAAAAAAAAAAAAAAAAAAAAAAAAAAAAAAAAAAAAD//2Q=="/>
          <p:cNvSpPr>
            <a:spLocks noChangeAspect="1" noChangeArrowheads="1"/>
          </p:cNvSpPr>
          <p:nvPr/>
        </p:nvSpPr>
        <p:spPr bwMode="auto">
          <a:xfrm>
            <a:off x="4919060" y="310782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51" name="AutoShape 16" descr="data:image/jpeg;base64,/9j/4AAQSkZJRgABAQAAAQABAAD/2wCEAAkGBg8REBEREBAVEBIQEBAQDxQPFBAPEBAWFRUVFBUQEhIYHSceGBkjGhUTHzAgJCcpLCwsFR4xNTAqNSYrLCkBCQoKDgwOGg8PGi0lHiQ1NSotLSwvNCwsNCwsLS0vNSwqLC8vKiwsNSwqLSkwLC0sMykqNSwsMi8sLCk2KSwsNP/AABEIAJ8BPgMBIgACEQEDEQH/xAAcAAEAAQUBAQAAAAAAAAAAAAAABQMEBgcIAQL/xABBEAACAQMBBQQGBwYEBwAAAAAAAQIDBBESBQYhMXETQVGBByIyYZHBFEJSYnKhsTQ1Q4KDsiMzc6JTY2SEwtHw/8QAGgEBAAMBAQEAAAAAAAAAAAAAAAEEBQMCBv/EACsRAQACAQMDAwIGAwAAAAAAAAABAgMEETESIUEFE1EigSORscHR4RQycf/aAAwDAQACEQMRAD8A3iAAAAAAAAAAAAAAAAAAAAAAAAAAAAAAAAAAAAAAAAAAAAAAAAAAAAAAAAAAAAAAAAAAAAAAAAAAALaO0aLeFVg2uDxOHw5laNaL5ST6NMnaURaJfYGQQkAAAAAAAAAAAAAAAAAAAAAAAAAAAAAAAAAAAAAAAAAAAAAfFatGEXKTUYxTlJyeEkuLbfgal3x9Ik7hyo20nToLKclmM63zjH3c33+B76Tt9HVqSs6Mv8KnLFdr+JNfU/DF/F9DA4zNbSaaIjrvz4YWv1kzM48c9vMrpSRdVKFSmoOScO0h2kM8G4ttKWPB4eDIfR1uj9LqdvWjmhSljD5VZrjp/CuGfJeJY79XvabQuMcqco0o45JQilheeS/GaJydEeOWVbTTXF7tvPaP5R9O+qLlUmukpL5mc+izeydRzta03JvVUoSm23j61PL+K8zW1epiEumPjwKuxbudGcKtN6ZwkpQfg+neRnxRlr0mlzWwW9zx+zdu8u91GzWn/MrNZjTT5fem+5fmzX1Xfe/lJy7dxy86YqKjH3JNGO1bqU5SnOTlKTblKTy233tktu7sSVzOTb0UaUddep9mK44X3nhnjFpsWCm9u/zu9Z9bqNVkiuOZiPER+6Rp79bQX8fPWFN/IuIekC+XOUH1px+RjV3cxnOUox0RziEV9WK9le945vxyfCkWYwYp5pH5KM6vUVnaMk/nLK6/pQuaUXOcaTS7tMk2+5L1jINx/SDTv806kVRuEm9KbcKi8YN8crvXn00vvDWn2sack4qMIySfDVrSkp9MNHuy7idOcZwk4zg1KMlzTXJlPNpsV94pGzX02rz4qxbJaZ38T8OlwQ26u8Eby3jU4Ka9WtFfVku9e580TJh2rNJms8vpKXrkrFq8SAA8vYAAAAAAAAAAAAAAAAAAAAAAAAAAAAAGN7/7x/QrKc4vFWp/hUPFSkn638qTfkjJDSXpm206l7C3T9W2pptffqes/wDaoHfT067xEq+pydGOZjlhKqefUvtk2E7itToU/bqzUF4LPOT9yWX5EVGZmfo+tmpVK/LC7KDXPjxm0+mF5s2cmTopNmBjw+5eKttW9zbWVGFvS9bsoqOI+PfKT8W8t9TRl7eOpVqVHzqVJzf80m/mbGuq+mnUl9mnN/CLZqqMypoebWlc9TjtSscJnYu0VRrKq1q0xnhdzk4tRz7sspVrqU5ynN5lJttlhGZ9xmaURHV1eWNaZ6ejxyltk7PqXFaFGkszm8LwS75P3JcTYu91KnYbNjbUudaShKX1p/WqTfXCXR4KW4OzadnQ7eqs168U4x76dPnFPwb5vyMf9Iu2ZVrinB4Sp08pLuc3n9FEpTl97PFI4jv94aFcH+PpbZJ/2t2+0/0xxTLi0pOc4QXOcox+LwWCmTu6VLVcxf8Aw4yn58l+poZMnRSbfDHw4fcyVp8yyfbe6Vnd1I1KsZKUacKS7KWhaYZ05WHx48yxj6PrNcpVV/PB/wDiT/aEnsbZ/aPXL2Ivh95/+j5yM2SvEy+0tp8d+awobn7rK2lKpCpPTOOlxnpal3qXBcMcfizKgDne9rzvbl0x4q4q9NI2gAB4dAAAAAAAAAAAAAAAAAAAAAAAAAAAAAAOX96do9vfXVXOddxV0/hUnGP+2KOnazajJpZaTaXi8cEcpbR2Zc0JNXFCpRk3x7WEoc/e+DL2j23mVLVxMxEPFM2ju3bdla0Y97jrl1l63zRqu1jrnCP25Rj8Wkb+3c3c7XFSosUlwiuTqY4eUf1Ourv9MQ4aTH9UyidoWFSVldVfZhC3qvL+s9L4R8epqaMzoTfxKOy7xJYSt5pJcElw4JHOkZnrRT9MufqEb2hdxmTO7GzfpFeMZLMIevU96XKPm8L4mPxmbG3LseztlNr1qz1v8K4RX6vzLOfL0UmY5U9Ng9zJETxyyftDW28N1ruqz8JuK6R9X5GxbenKcsQi5Pnw7l4t9yNS1q+qcpfalJ/FtlTQR9UyueqT9FariMzK9yY/50/wRX5t/Iw2MzNdz1i3b+1Ul+SSLmrttilnen499RE/G/6MssbeVWpGC7+LfglzZmlGkoxUYrCisIid2bHRT7Rr1qnFe6Pd8efwJkwZfUQAAhIAAAAAAAAAAAAAAAAAAAAAAAAAAAAAAAAfFahGacZxUovmpJST6pn2AMXu/RpsqpUjV+ixpzhOM06LdJNp5xKEfVa8jJ4xSSSWEuCS4Je49B6m0zzKIrEcIPfi3lPZ15CEXKUreppjFOUm8ZwkubOapJxbjJOMlzUk4yXVPidYljtLYdrcLTcUKdZf8yEZNdG+K8ixgz+122Vs+n93vu5ksqLqVIU1znOMF5vBu7Yuwp1cKPqUoJR1e5cMRXey5peinZsK8K9OE6bpy1aIzlKnLg1hqWWufczMIQUUkkkksJLgl7kTqM8ZNtnnTaecW+6MvrenbWld01jRQqzb724wby338jnCE+XRHRO+9XTs29f/AEtZfGLXzOcFMs6HiZVPUY3msLuMzYu5Fo6lKhTX15Scumptv4I1nGZuj0U2maEar7qahHq25S+R01s/h/dw9Pr+LP8Az+GexikklwSWEegGO3gAAAAAAAAAAAAAAAAAAAAAAAAAAAAAAAAAAAAAAAAEPZ7YqzuqlGVFxhDVpnifrYxji1jvL652lSpyhCc0pVGlCPOUsvC4dQLoAAeNZIDau4ezbnLqWsFJ/XpLsp9cwxnzyVN59u1LZUtEYy1uSevPDGOWH7ybg8pP3I9Raa94l5msW7TDWO0/QjSeXa3MoeEa0VUj01Rw1+Zmm52w52dnSoVHFzhq1uDbi22+TaT5Y7ibB7vmveOm0udMNKW6qwAMgt2tvVLl1VOMV2enGnPHLlzy/ccnZOggtm7eqVLurQlGKjT7TS1nU9Mklnj7ydAAAAAAAAAAAAAAAAAAAAAAAAAAAAAAAAAh96b+pRoa6UtMu0gs4UuDz3Mhqm0No1KH0iEo06cYp4SWueOEqnFYxlPhwJLfb9l/q0/1Z7R/dn/av+1koR9ptS/u6f8Ag6KfZrE5PGak+eI5Txwx8S93T23UrqpCtxnTw84SbTysNLvTX5nzuJ+zS/1pfpEsdy/2i5/+/iSJF7s3bFad/WoylmnDtNKwljGnHHn3shds0rtXdFVJwdRyXYtL1YrX6urh4l9sf96XH9X9Ynu9s+zu7WrJPTHS3j7s8tL34YEtK/q21tKpdNVKik1HRwUs+zHkRlnW2pcR7WE6dKD4wi0uK93BvHUr7xTjd2jnQfaKnUUnhNN4XrJJ+Clk82HvTbRt4RqT0SpxUWmpNPHDMWkQLbf3lb58Z5+ERf3W0o0/pGqNOmtLVNJSlGLwk5ZXHms8Rv7JONu+5ub/ACiTO8X7FW/0l8iR7ZbcUrT6TNY0xk5peMW00urX5kRaXG0bqLq06sKMMtU44T1Y7s4fTI2XaSq7LnCHGTdRxXi1PVjzwQ+x6FhKDVxOdKpFtPi4xazwxw4PuaAyrdrbM68JxqJKpSlpnjgnzw8ePBryIncT2rnrD9Zkpu1aWsVVlbSlNNqEnJtrKWeGV94i9xPauesP1mQPdhfvO5/rf3xMvMQ2F+87n+t/fEy8SQAAhIAAAAAAAAAAAAAAAAAAAAAAAAAAAAApXFrCotNSKnHKeJJNZXfgK2ho7PStGnTpwtOPDHgVQBStrSnTWmnCMFnOIpRWfHB8W9hSptyhTjBy9pxSTfHPEuABQp2FKM3UjTipyzmSSUnnnln1c2tOotNSEZrniSTXUqgCjbWlOnHTTgoRznEVhZ8ShV2NbSeqVGDfe3GPHr4l6ALe4sKVRJVKcZqPs6knjoVKtCMouMoqUWsNNZTXhgqACnb28KcdMIqEeLxFJLjz4Fvc7Ht6j1TowlLvbisvq+8vABSt7WFOOmnBQXhFJLqfNtY0qeezpxhq9rSlHPUrgChTsaUZupGnFTlnVJJKTzxeWVwAAAAAAAAAAAAAAAAAAAAAAAAAAAAAAAAAAAAAAAAAAAAAAAAAAAAAAAAAAAAAAAAAAAAAAD//2Q=="/>
          <p:cNvSpPr>
            <a:spLocks noChangeAspect="1" noChangeArrowheads="1"/>
          </p:cNvSpPr>
          <p:nvPr/>
        </p:nvSpPr>
        <p:spPr bwMode="auto">
          <a:xfrm>
            <a:off x="5101777" y="310782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pic>
        <p:nvPicPr>
          <p:cNvPr id="1042" name="Picture 18" descr="http://www.google.com/url?source=imglanding&amp;ct=img&amp;q=http://www.iaiabc.org/images/mitchell_logo_4color.jpg&amp;sa=X&amp;ei=Gn0xUKApicOtAcq2gPAF&amp;ved=0CAoQ8wc&amp;usg=AFQjCNGtyCV-mwX_0O12AdF53kj2EeOc3w"/>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714320" y="5230238"/>
            <a:ext cx="1837536" cy="812951"/>
          </a:xfrm>
          <a:prstGeom prst="rect">
            <a:avLst/>
          </a:prstGeom>
          <a:noFill/>
          <a:extLst>
            <a:ext uri="{909E8E84-426E-40dd-AFC4-6F175D3DCCD1}">
              <a14:hiddenFill xmlns:a14="http://schemas.microsoft.com/office/drawing/2010/main">
                <a:solidFill>
                  <a:srgbClr val="FFFFFF"/>
                </a:solidFill>
              </a14:hiddenFill>
            </a:ext>
          </a:extLst>
        </p:spPr>
      </p:pic>
      <p:sp>
        <p:nvSpPr>
          <p:cNvPr id="54" name="AutoShape 20" descr="http://mktg-dev.wearepropeople.md/about/sites/default/files/styles/customer_logo/public/images_customer/livenation_2.jpg"/>
          <p:cNvSpPr>
            <a:spLocks noChangeAspect="1" noChangeArrowheads="1"/>
          </p:cNvSpPr>
          <p:nvPr/>
        </p:nvSpPr>
        <p:spPr bwMode="auto">
          <a:xfrm>
            <a:off x="5284496" y="3107823"/>
            <a:ext cx="317139" cy="2381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pic>
        <p:nvPicPr>
          <p:cNvPr id="1046" name="Picture 22" descr="https://encrypted-tbn3.google.com/images?q=tbn:ANd9GcThMsj_JoNs9viYOASx4iM_m_Mr-PEZswilCzuwsPzSBk1W12gN"/>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185960" y="1923952"/>
            <a:ext cx="1155419" cy="8056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02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9629" y="1919611"/>
            <a:ext cx="1084381" cy="814346"/>
          </a:xfrm>
          <a:prstGeom prst="rect">
            <a:avLst/>
          </a:prstGeom>
        </p:spPr>
      </p:pic>
      <p:pic>
        <p:nvPicPr>
          <p:cNvPr id="66" name="Picture 65"/>
          <p:cNvPicPr>
            <a:picLocks noChangeAspect="1"/>
          </p:cNvPicPr>
          <p:nvPr/>
        </p:nvPicPr>
        <p:blipFill>
          <a:blip r:embed="rId16" cstate="screen">
            <a:alphaModFix/>
            <a:extLst>
              <a:ext uri="{28A0092B-C50C-407E-A947-70E740481C1C}">
                <a14:useLocalDpi xmlns:a14="http://schemas.microsoft.com/office/drawing/2010/main"/>
              </a:ext>
            </a:extLst>
          </a:blip>
          <a:stretch>
            <a:fillRect/>
          </a:stretch>
        </p:blipFill>
        <p:spPr>
          <a:xfrm>
            <a:off x="425391" y="5315740"/>
            <a:ext cx="1001983" cy="641949"/>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41495" y="4565556"/>
            <a:ext cx="2333158" cy="288285"/>
          </a:xfrm>
          <a:prstGeom prst="rect">
            <a:avLst/>
          </a:prstGeom>
        </p:spPr>
      </p:pic>
      <p:pic>
        <p:nvPicPr>
          <p:cNvPr id="5" name="Picture 2" descr="https://encrypted-tbn3.gstatic.com/images?q=tbn:ANd9GcTw7iIgm_DRviKGzFGa-r1CdV0J7eoemZ4vfRlXgPgvpuGPy6AIPA"/>
          <p:cNvPicPr>
            <a:picLocks noChangeAspect="1" noChangeArrowheads="1"/>
          </p:cNvPicPr>
          <p:nvPr/>
        </p:nvPicPr>
        <p:blipFill rotWithShape="1">
          <a:blip r:embed="rId18">
            <a:extLst>
              <a:ext uri="{28A0092B-C50C-407E-A947-70E740481C1C}">
                <a14:useLocalDpi xmlns:a14="http://schemas.microsoft.com/office/drawing/2010/main"/>
              </a:ext>
            </a:extLst>
          </a:blip>
          <a:srcRect t="24955" b="24562"/>
          <a:stretch/>
        </p:blipFill>
        <p:spPr bwMode="auto">
          <a:xfrm>
            <a:off x="3714315" y="1288875"/>
            <a:ext cx="1164828" cy="4416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https://encrypted-tbn2.gstatic.com/images?q=tbn:ANd9GcT6s5nIObXacRvBQMVlTdG8rLkKdXxVTJaVlvQzK-nWZQvno1v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383528" y="2362121"/>
            <a:ext cx="1188144" cy="65581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20"/>
          <a:stretch>
            <a:fillRect/>
          </a:stretch>
        </p:blipFill>
        <p:spPr>
          <a:xfrm>
            <a:off x="1978494" y="3055384"/>
            <a:ext cx="1522651" cy="343043"/>
          </a:xfrm>
          <a:prstGeom prst="rect">
            <a:avLst/>
          </a:prstGeom>
        </p:spPr>
      </p:pic>
      <p:pic>
        <p:nvPicPr>
          <p:cNvPr id="86" name="Picture 85"/>
          <p:cNvPicPr>
            <a:picLocks noChangeAspect="1"/>
          </p:cNvPicPr>
          <p:nvPr/>
        </p:nvPicPr>
        <p:blipFill>
          <a:blip r:embed="rId21"/>
          <a:stretch>
            <a:fillRect/>
          </a:stretch>
        </p:blipFill>
        <p:spPr>
          <a:xfrm>
            <a:off x="8061662" y="5751488"/>
            <a:ext cx="1522651" cy="400217"/>
          </a:xfrm>
          <a:prstGeom prst="rect">
            <a:avLst/>
          </a:prstGeom>
        </p:spPr>
      </p:pic>
      <p:pic>
        <p:nvPicPr>
          <p:cNvPr id="87" name="Picture 86"/>
          <p:cNvPicPr>
            <a:picLocks noChangeAspect="1"/>
          </p:cNvPicPr>
          <p:nvPr/>
        </p:nvPicPr>
        <p:blipFill rotWithShape="1">
          <a:blip r:embed="rId22"/>
          <a:srcRect t="25069" b="29729"/>
          <a:stretch/>
        </p:blipFill>
        <p:spPr>
          <a:xfrm>
            <a:off x="5358782" y="1305276"/>
            <a:ext cx="1461744" cy="496198"/>
          </a:xfrm>
          <a:prstGeom prst="rect">
            <a:avLst/>
          </a:prstGeom>
        </p:spPr>
      </p:pic>
      <p:pic>
        <p:nvPicPr>
          <p:cNvPr id="88" name="Picture 87"/>
          <p:cNvPicPr>
            <a:picLocks noChangeAspect="1"/>
          </p:cNvPicPr>
          <p:nvPr/>
        </p:nvPicPr>
        <p:blipFill>
          <a:blip r:embed="rId23"/>
          <a:stretch>
            <a:fillRect/>
          </a:stretch>
        </p:blipFill>
        <p:spPr>
          <a:xfrm>
            <a:off x="10393828" y="1234285"/>
            <a:ext cx="1309480" cy="846173"/>
          </a:xfrm>
          <a:prstGeom prst="rect">
            <a:avLst/>
          </a:prstGeom>
        </p:spPr>
      </p:pic>
      <p:pic>
        <p:nvPicPr>
          <p:cNvPr id="90" name="Picture 89"/>
          <p:cNvPicPr>
            <a:picLocks noChangeAspect="1"/>
          </p:cNvPicPr>
          <p:nvPr/>
        </p:nvPicPr>
        <p:blipFill>
          <a:blip r:embed="rId24"/>
          <a:stretch>
            <a:fillRect/>
          </a:stretch>
        </p:blipFill>
        <p:spPr>
          <a:xfrm>
            <a:off x="10109450" y="3299603"/>
            <a:ext cx="1522651" cy="491695"/>
          </a:xfrm>
          <a:prstGeom prst="rect">
            <a:avLst/>
          </a:prstGeom>
        </p:spPr>
      </p:pic>
      <p:pic>
        <p:nvPicPr>
          <p:cNvPr id="1030" name="Picture 102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632854" y="1929845"/>
            <a:ext cx="792845" cy="793879"/>
          </a:xfrm>
          <a:prstGeom prst="rect">
            <a:avLst/>
          </a:prstGeom>
        </p:spPr>
      </p:pic>
      <p:pic>
        <p:nvPicPr>
          <p:cNvPr id="91" name="Picture 90"/>
          <p:cNvPicPr>
            <a:picLocks noChangeAspect="1"/>
          </p:cNvPicPr>
          <p:nvPr/>
        </p:nvPicPr>
        <p:blipFill>
          <a:blip r:embed="rId26"/>
          <a:stretch>
            <a:fillRect/>
          </a:stretch>
        </p:blipFill>
        <p:spPr>
          <a:xfrm>
            <a:off x="8058111" y="3863259"/>
            <a:ext cx="1522651" cy="548869"/>
          </a:xfrm>
          <a:prstGeom prst="rect">
            <a:avLst/>
          </a:prstGeom>
        </p:spPr>
      </p:pic>
      <p:pic>
        <p:nvPicPr>
          <p:cNvPr id="94" name="Picture 93"/>
          <p:cNvPicPr>
            <a:picLocks noChangeAspect="1"/>
          </p:cNvPicPr>
          <p:nvPr/>
        </p:nvPicPr>
        <p:blipFill>
          <a:blip r:embed="rId27"/>
          <a:stretch>
            <a:fillRect/>
          </a:stretch>
        </p:blipFill>
        <p:spPr>
          <a:xfrm>
            <a:off x="1978494" y="4137955"/>
            <a:ext cx="1522651" cy="1143476"/>
          </a:xfrm>
          <a:prstGeom prst="rect">
            <a:avLst/>
          </a:prstGeom>
        </p:spPr>
      </p:pic>
      <p:pic>
        <p:nvPicPr>
          <p:cNvPr id="96" name="Picture 95"/>
          <p:cNvPicPr>
            <a:picLocks noChangeAspect="1"/>
          </p:cNvPicPr>
          <p:nvPr/>
        </p:nvPicPr>
        <p:blipFill>
          <a:blip r:embed="rId28"/>
          <a:stretch>
            <a:fillRect/>
          </a:stretch>
        </p:blipFill>
        <p:spPr>
          <a:xfrm>
            <a:off x="2161214" y="5167529"/>
            <a:ext cx="1522651" cy="400217"/>
          </a:xfrm>
          <a:prstGeom prst="rect">
            <a:avLst/>
          </a:prstGeom>
        </p:spPr>
      </p:pic>
      <p:pic>
        <p:nvPicPr>
          <p:cNvPr id="97" name="Picture 96"/>
          <p:cNvPicPr>
            <a:picLocks noChangeAspect="1"/>
          </p:cNvPicPr>
          <p:nvPr/>
        </p:nvPicPr>
        <p:blipFill>
          <a:blip r:embed="rId29"/>
          <a:stretch>
            <a:fillRect/>
          </a:stretch>
        </p:blipFill>
        <p:spPr>
          <a:xfrm>
            <a:off x="8014956" y="4975971"/>
            <a:ext cx="1522651" cy="445956"/>
          </a:xfrm>
          <a:prstGeom prst="rect">
            <a:avLst/>
          </a:prstGeom>
        </p:spPr>
      </p:pic>
      <p:pic>
        <p:nvPicPr>
          <p:cNvPr id="98" name="Picture 97"/>
          <p:cNvPicPr>
            <a:picLocks noChangeAspect="1"/>
          </p:cNvPicPr>
          <p:nvPr/>
        </p:nvPicPr>
        <p:blipFill>
          <a:blip r:embed="rId30"/>
          <a:stretch>
            <a:fillRect/>
          </a:stretch>
        </p:blipFill>
        <p:spPr>
          <a:xfrm>
            <a:off x="8005420" y="2981058"/>
            <a:ext cx="1190436" cy="491695"/>
          </a:xfrm>
          <a:prstGeom prst="rect">
            <a:avLst/>
          </a:prstGeom>
        </p:spPr>
      </p:pic>
      <p:pic>
        <p:nvPicPr>
          <p:cNvPr id="6" name="Picture 5" descr="IQTlogoR_CMYK.eps"/>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5906935" y="5281436"/>
            <a:ext cx="1307706" cy="763823"/>
          </a:xfrm>
          <a:prstGeom prst="rect">
            <a:avLst/>
          </a:prstGeom>
        </p:spPr>
      </p:pic>
      <p:pic>
        <p:nvPicPr>
          <p:cNvPr id="59" name="Picture 58"/>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118893" y="1288876"/>
            <a:ext cx="1543613" cy="441607"/>
          </a:xfrm>
          <a:prstGeom prst="rect">
            <a:avLst/>
          </a:prstGeom>
        </p:spPr>
      </p:pic>
      <p:pic>
        <p:nvPicPr>
          <p:cNvPr id="60" name="Picture 59" descr="Screen Shot 2013-05-22 at 3.28.26 PM.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8733017" y="1254967"/>
            <a:ext cx="1404148" cy="407759"/>
          </a:xfrm>
          <a:prstGeom prst="rect">
            <a:avLst/>
          </a:prstGeom>
        </p:spPr>
      </p:pic>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265589" y="1305276"/>
            <a:ext cx="1125016" cy="578812"/>
          </a:xfrm>
          <a:prstGeom prst="rect">
            <a:avLst/>
          </a:prstGeom>
        </p:spPr>
      </p:pic>
      <p:pic>
        <p:nvPicPr>
          <p:cNvPr id="62" name="Picture 61"/>
          <p:cNvPicPr>
            <a:picLocks noChangeAspect="1"/>
          </p:cNvPicPr>
          <p:nvPr/>
        </p:nvPicPr>
        <p:blipFill>
          <a:blip r:embed="rId35"/>
          <a:stretch>
            <a:fillRect/>
          </a:stretch>
        </p:blipFill>
        <p:spPr>
          <a:xfrm>
            <a:off x="5653595" y="3006762"/>
            <a:ext cx="1536434" cy="392302"/>
          </a:xfrm>
          <a:prstGeom prst="rect">
            <a:avLst/>
          </a:prstGeom>
          <a:noFill/>
          <a:ln>
            <a:noFill/>
          </a:ln>
        </p:spPr>
      </p:pic>
      <p:pic>
        <p:nvPicPr>
          <p:cNvPr id="63" name="Picture 62" descr="Screen Shot 2013-05-22 at 2.26.22 PM.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889836" y="5179505"/>
            <a:ext cx="2000659" cy="910576"/>
          </a:xfrm>
          <a:prstGeom prst="rect">
            <a:avLst/>
          </a:prstGeom>
        </p:spPr>
      </p:pic>
      <p:pic>
        <p:nvPicPr>
          <p:cNvPr id="65" name="Picture 64" descr="Autodata.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3643805" y="4541147"/>
            <a:ext cx="1694581" cy="367937"/>
          </a:xfrm>
          <a:prstGeom prst="rect">
            <a:avLst/>
          </a:prstGeom>
        </p:spPr>
      </p:pic>
      <p:pic>
        <p:nvPicPr>
          <p:cNvPr id="67" name="Picture 66"/>
          <p:cNvPicPr>
            <a:picLocks noChangeAspect="1"/>
          </p:cNvPicPr>
          <p:nvPr/>
        </p:nvPicPr>
        <p:blipFill>
          <a:blip r:embed="rId38"/>
          <a:stretch>
            <a:fillRect/>
          </a:stretch>
        </p:blipFill>
        <p:spPr>
          <a:xfrm>
            <a:off x="3780224" y="3830065"/>
            <a:ext cx="1631543" cy="312830"/>
          </a:xfrm>
          <a:prstGeom prst="rect">
            <a:avLst/>
          </a:prstGeom>
        </p:spPr>
      </p:pic>
      <p:pic>
        <p:nvPicPr>
          <p:cNvPr id="68" name="Picture 67"/>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834835" y="5715816"/>
            <a:ext cx="2142085" cy="367850"/>
          </a:xfrm>
          <a:prstGeom prst="rect">
            <a:avLst/>
          </a:prstGeom>
        </p:spPr>
      </p:pic>
      <p:pic>
        <p:nvPicPr>
          <p:cNvPr id="69" name="Picture 68"/>
          <p:cNvPicPr>
            <a:picLocks noChangeAspect="1"/>
          </p:cNvPicPr>
          <p:nvPr/>
        </p:nvPicPr>
        <p:blipFill>
          <a:blip r:embed="rId40"/>
          <a:stretch>
            <a:fillRect/>
          </a:stretch>
        </p:blipFill>
        <p:spPr>
          <a:xfrm>
            <a:off x="2107439" y="2130823"/>
            <a:ext cx="1522651" cy="343043"/>
          </a:xfrm>
          <a:prstGeom prst="rect">
            <a:avLst/>
          </a:prstGeom>
        </p:spPr>
      </p:pic>
    </p:spTree>
    <p:extLst>
      <p:ext uri="{BB962C8B-B14F-4D97-AF65-F5344CB8AC3E}">
        <p14:creationId xmlns:p14="http://schemas.microsoft.com/office/powerpoint/2010/main" val="2032166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it for a spin today!</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19</a:t>
            </a:fld>
            <a:endParaRPr lang="en-US"/>
          </a:p>
        </p:txBody>
      </p:sp>
      <p:sp>
        <p:nvSpPr>
          <p:cNvPr id="5" name="Rectangle 4"/>
          <p:cNvSpPr/>
          <p:nvPr/>
        </p:nvSpPr>
        <p:spPr>
          <a:xfrm>
            <a:off x="3233743" y="2967335"/>
            <a:ext cx="5711820" cy="923330"/>
          </a:xfrm>
          <a:prstGeom prst="rect">
            <a:avLst/>
          </a:prstGeom>
          <a:noFill/>
          <a:effectLst/>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tx2"/>
                </a:solidFill>
                <a:latin typeface="Arial"/>
                <a:cs typeface="Arial"/>
              </a:rPr>
              <a:t>Apigee Developer </a:t>
            </a:r>
            <a:endParaRPr lang="en-US" sz="5400" cap="none" spc="0" dirty="0">
              <a:ln w="12700">
                <a:solidFill>
                  <a:schemeClr val="tx2">
                    <a:satMod val="155000"/>
                  </a:schemeClr>
                </a:solidFill>
                <a:prstDash val="solid"/>
              </a:ln>
              <a:solidFill>
                <a:schemeClr val="tx2"/>
              </a:solidFill>
              <a:latin typeface="Arial"/>
              <a:cs typeface="Arial"/>
            </a:endParaRPr>
          </a:p>
        </p:txBody>
      </p:sp>
    </p:spTree>
    <p:extLst>
      <p:ext uri="{BB962C8B-B14F-4D97-AF65-F5344CB8AC3E}">
        <p14:creationId xmlns:p14="http://schemas.microsoft.com/office/powerpoint/2010/main" val="38412421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lnSpc>
                <a:spcPct val="130000"/>
              </a:lnSpc>
            </a:pPr>
            <a:r>
              <a:rPr lang="en-US" sz="2800" dirty="0" smtClean="0"/>
              <a:t>How are mobile and devices changing everything?</a:t>
            </a:r>
          </a:p>
          <a:p>
            <a:pPr>
              <a:lnSpc>
                <a:spcPct val="130000"/>
              </a:lnSpc>
            </a:pPr>
            <a:r>
              <a:rPr lang="en-US" sz="2800" dirty="0" smtClean="0"/>
              <a:t>How is Apigee approaching this challenge to help customers?</a:t>
            </a:r>
          </a:p>
          <a:p>
            <a:pPr>
              <a:lnSpc>
                <a:spcPct val="130000"/>
              </a:lnSpc>
            </a:pPr>
            <a:r>
              <a:rPr lang="en-US" sz="2800" dirty="0" smtClean="0"/>
              <a:t>How Apigee products can help?</a:t>
            </a:r>
          </a:p>
        </p:txBody>
      </p:sp>
      <p:sp>
        <p:nvSpPr>
          <p:cNvPr id="4" name="Slide Number Placeholder 3"/>
          <p:cNvSpPr>
            <a:spLocks noGrp="1"/>
          </p:cNvSpPr>
          <p:nvPr>
            <p:ph type="sldNum" sz="quarter" idx="4"/>
          </p:nvPr>
        </p:nvSpPr>
        <p:spPr/>
        <p:txBody>
          <a:bodyPr/>
          <a:lstStyle/>
          <a:p>
            <a:fld id="{B9CF2066-C172-C043-9656-E2597F9B5BE6}" type="slidenum">
              <a:rPr lang="en-US" smtClean="0"/>
              <a:pPr/>
              <a:t>2</a:t>
            </a:fld>
            <a:endParaRPr lang="en-US" dirty="0"/>
          </a:p>
        </p:txBody>
      </p:sp>
    </p:spTree>
    <p:extLst>
      <p:ext uri="{BB962C8B-B14F-4D97-AF65-F5344CB8AC3E}">
        <p14:creationId xmlns:p14="http://schemas.microsoft.com/office/powerpoint/2010/main" val="3015881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294967295"/>
          </p:nvPr>
        </p:nvSpPr>
        <p:spPr>
          <a:xfrm>
            <a:off x="4526273" y="6492876"/>
            <a:ext cx="2841837" cy="365125"/>
          </a:xfrm>
          <a:prstGeom prst="rect">
            <a:avLst/>
          </a:prstGeom>
        </p:spPr>
        <p:txBody>
          <a:bodyPr/>
          <a:lstStyle/>
          <a:p>
            <a:fld id="{72EC1214-2C7B-1846-91C7-D93747619575}" type="slidenum">
              <a:rPr lang="en-US" smtClean="0"/>
              <a:t>20</a:t>
            </a:fld>
            <a:endParaRPr lang="en-US" dirty="0"/>
          </a:p>
        </p:txBody>
      </p:sp>
      <p:sp>
        <p:nvSpPr>
          <p:cNvPr id="5" name="Rectangle 4"/>
          <p:cNvSpPr/>
          <p:nvPr/>
        </p:nvSpPr>
        <p:spPr>
          <a:xfrm>
            <a:off x="5632854" y="2344680"/>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7" name="Rectangle 6"/>
          <p:cNvSpPr/>
          <p:nvPr/>
        </p:nvSpPr>
        <p:spPr>
          <a:xfrm>
            <a:off x="5632854" y="3327611"/>
            <a:ext cx="5878056"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chemeClr val="tx2"/>
                </a:solidFill>
                <a:latin typeface="Arial"/>
                <a:ea typeface="ＭＳ Ｐゴシック" charset="0"/>
                <a:cs typeface="Arial"/>
                <a:sym typeface="Helvetica" charset="0"/>
              </a:rPr>
              <a:t>Optimize your digital business </a:t>
            </a:r>
            <a:r>
              <a:rPr lang="en-US" sz="2000" dirty="0" smtClean="0">
                <a:solidFill>
                  <a:srgbClr val="686868"/>
                </a:solidFill>
                <a:latin typeface="Arial"/>
                <a:ea typeface="ＭＳ Ｐゴシック" charset="0"/>
                <a:cs typeface="Arial"/>
                <a:sym typeface="Helvetica" charset="0"/>
              </a:rPr>
              <a:t>with insights from contextual analysis of app and API data</a:t>
            </a:r>
            <a:endParaRPr lang="en-US" sz="2000" dirty="0">
              <a:solidFill>
                <a:srgbClr val="686868"/>
              </a:solidFill>
              <a:latin typeface="Arial"/>
              <a:ea typeface="ＭＳ Ｐゴシック" charset="0"/>
              <a:cs typeface="Arial"/>
              <a:sym typeface="Helvetica" charset="0"/>
            </a:endParaRPr>
          </a:p>
        </p:txBody>
      </p:sp>
      <p:sp>
        <p:nvSpPr>
          <p:cNvPr id="8" name="Rounded Rectangle 7"/>
          <p:cNvSpPr/>
          <p:nvPr/>
        </p:nvSpPr>
        <p:spPr>
          <a:xfrm>
            <a:off x="1083671" y="2243907"/>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0" name="Rounded Rectangle 9"/>
          <p:cNvSpPr/>
          <p:nvPr/>
        </p:nvSpPr>
        <p:spPr>
          <a:xfrm>
            <a:off x="1083671" y="3226838"/>
            <a:ext cx="4156835" cy="777107"/>
          </a:xfrm>
          <a:prstGeom prst="round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Insights</a:t>
            </a:r>
            <a:endParaRPr lang="en-US" sz="20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9809019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018180" y="6492876"/>
            <a:ext cx="2841837" cy="365125"/>
          </a:xfrm>
          <a:prstGeom prst="rect">
            <a:avLst/>
          </a:prstGeom>
        </p:spPr>
        <p:txBody>
          <a:bodyPr/>
          <a:lstStyle/>
          <a:p>
            <a:fld id="{72EC1214-2C7B-1846-91C7-D93747619575}" type="slidenum">
              <a:rPr lang="en-US" smtClean="0"/>
              <a:t>21</a:t>
            </a:fld>
            <a:endParaRPr lang="en-US"/>
          </a:p>
        </p:txBody>
      </p:sp>
      <p:cxnSp>
        <p:nvCxnSpPr>
          <p:cNvPr id="41" name="Elbow Connector 40"/>
          <p:cNvCxnSpPr>
            <a:stCxn id="44" idx="1"/>
            <a:endCxn id="54" idx="4"/>
          </p:cNvCxnSpPr>
          <p:nvPr/>
        </p:nvCxnSpPr>
        <p:spPr>
          <a:xfrm rot="10800000" flipV="1">
            <a:off x="2705008" y="2442002"/>
            <a:ext cx="2981266" cy="1173961"/>
          </a:xfrm>
          <a:prstGeom prst="bentConnector3">
            <a:avLst>
              <a:gd name="adj1" fmla="val 50000"/>
            </a:avLst>
          </a:prstGeom>
          <a:ln w="19050">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44" idx="2"/>
            <a:endCxn id="43" idx="0"/>
          </p:cNvCxnSpPr>
          <p:nvPr/>
        </p:nvCxnSpPr>
        <p:spPr>
          <a:xfrm>
            <a:off x="6557072" y="2780632"/>
            <a:ext cx="0" cy="1978231"/>
          </a:xfrm>
          <a:prstGeom prst="straightConnector1">
            <a:avLst/>
          </a:prstGeom>
          <a:ln w="19050" cap="sq">
            <a:solidFill>
              <a:schemeClr val="tx2"/>
            </a:solidFill>
            <a:prstDash val="sysDot"/>
            <a:roun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5686274" y="4758863"/>
            <a:ext cx="1741595" cy="677259"/>
          </a:xfrm>
          <a:prstGeom prst="roundRect">
            <a:avLst/>
          </a:prstGeom>
          <a:solidFill>
            <a:srgbClr val="FFFFFF"/>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cs typeface="ARS Maquette Pro Medium"/>
              </a:rPr>
              <a:t>Apigee Edge</a:t>
            </a:r>
            <a:endParaRPr lang="en-US" sz="1400" dirty="0">
              <a:solidFill>
                <a:schemeClr val="tx1"/>
              </a:solidFill>
              <a:cs typeface="ARS Maquette Pro Medium"/>
            </a:endParaRPr>
          </a:p>
        </p:txBody>
      </p:sp>
      <p:sp>
        <p:nvSpPr>
          <p:cNvPr id="44" name="Rounded Rectangle 43"/>
          <p:cNvSpPr/>
          <p:nvPr/>
        </p:nvSpPr>
        <p:spPr>
          <a:xfrm>
            <a:off x="5686274" y="2103373"/>
            <a:ext cx="1741595" cy="677259"/>
          </a:xfrm>
          <a:prstGeom prst="roundRect">
            <a:avLst/>
          </a:prstGeom>
          <a:solidFill>
            <a:schemeClr val="tx2"/>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bg1"/>
                </a:solidFill>
                <a:cs typeface="ARS Maquette Pro Medium"/>
              </a:rPr>
              <a:t>Apigee Insights</a:t>
            </a:r>
            <a:endParaRPr lang="en-US" sz="1400" dirty="0">
              <a:solidFill>
                <a:schemeClr val="bg1"/>
              </a:solidFill>
              <a:cs typeface="ARS Maquette Pro Medium"/>
            </a:endParaRPr>
          </a:p>
        </p:txBody>
      </p:sp>
      <p:sp>
        <p:nvSpPr>
          <p:cNvPr id="45" name="Rounded Rectangle 44"/>
          <p:cNvSpPr/>
          <p:nvPr/>
        </p:nvSpPr>
        <p:spPr>
          <a:xfrm>
            <a:off x="8341477" y="3856221"/>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App Analytics</a:t>
            </a:r>
            <a:endParaRPr lang="en-US" sz="2000" dirty="0">
              <a:solidFill>
                <a:srgbClr val="FF4300"/>
              </a:solidFill>
            </a:endParaRPr>
          </a:p>
        </p:txBody>
      </p:sp>
      <p:sp>
        <p:nvSpPr>
          <p:cNvPr id="46" name="Rounded Rectangle 45"/>
          <p:cNvSpPr/>
          <p:nvPr/>
        </p:nvSpPr>
        <p:spPr>
          <a:xfrm>
            <a:off x="8359076" y="2845510"/>
            <a:ext cx="171296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Internal Context</a:t>
            </a:r>
            <a:endParaRPr lang="en-US" sz="2000" dirty="0">
              <a:solidFill>
                <a:srgbClr val="FF4300"/>
              </a:solidFill>
            </a:endParaRPr>
          </a:p>
        </p:txBody>
      </p:sp>
      <p:sp>
        <p:nvSpPr>
          <p:cNvPr id="47" name="Rectangle 46"/>
          <p:cNvSpPr/>
          <p:nvPr/>
        </p:nvSpPr>
        <p:spPr>
          <a:xfrm>
            <a:off x="10193182" y="1530833"/>
            <a:ext cx="1511235" cy="646331"/>
          </a:xfrm>
          <a:prstGeom prst="rect">
            <a:avLst/>
          </a:prstGeom>
        </p:spPr>
        <p:txBody>
          <a:bodyPr wrap="square">
            <a:spAutoFit/>
          </a:bodyPr>
          <a:lstStyle/>
          <a:p>
            <a:pPr lvl="0"/>
            <a:r>
              <a:rPr lang="en-US" dirty="0" smtClean="0"/>
              <a:t>Social</a:t>
            </a:r>
            <a:r>
              <a:rPr lang="en-US" dirty="0"/>
              <a:t> </a:t>
            </a:r>
            <a:r>
              <a:rPr lang="en-US" dirty="0" smtClean="0"/>
              <a:t>and other data</a:t>
            </a:r>
            <a:endParaRPr lang="en-US" dirty="0"/>
          </a:p>
        </p:txBody>
      </p:sp>
      <p:sp>
        <p:nvSpPr>
          <p:cNvPr id="48" name="Rounded Rectangle 47"/>
          <p:cNvSpPr/>
          <p:nvPr/>
        </p:nvSpPr>
        <p:spPr>
          <a:xfrm>
            <a:off x="8359076" y="1464245"/>
            <a:ext cx="171296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External Context</a:t>
            </a:r>
            <a:endParaRPr lang="en-US" sz="2000" dirty="0">
              <a:solidFill>
                <a:srgbClr val="FF4300"/>
              </a:solidFill>
            </a:endParaRPr>
          </a:p>
        </p:txBody>
      </p:sp>
      <p:sp>
        <p:nvSpPr>
          <p:cNvPr id="49" name="Rectangle 48"/>
          <p:cNvSpPr/>
          <p:nvPr/>
        </p:nvSpPr>
        <p:spPr>
          <a:xfrm>
            <a:off x="10193182" y="2888515"/>
            <a:ext cx="1489976" cy="646331"/>
          </a:xfrm>
          <a:prstGeom prst="rect">
            <a:avLst/>
          </a:prstGeom>
        </p:spPr>
        <p:txBody>
          <a:bodyPr wrap="square">
            <a:spAutoFit/>
          </a:bodyPr>
          <a:lstStyle/>
          <a:p>
            <a:pPr lvl="0"/>
            <a:r>
              <a:rPr lang="en-US" dirty="0" smtClean="0"/>
              <a:t>CRM and other data</a:t>
            </a:r>
            <a:endParaRPr lang="en-US" dirty="0"/>
          </a:p>
        </p:txBody>
      </p:sp>
      <p:cxnSp>
        <p:nvCxnSpPr>
          <p:cNvPr id="50" name="Elbow Connector 49"/>
          <p:cNvCxnSpPr>
            <a:stCxn id="43" idx="1"/>
            <a:endCxn id="61" idx="4"/>
          </p:cNvCxnSpPr>
          <p:nvPr/>
        </p:nvCxnSpPr>
        <p:spPr>
          <a:xfrm rot="10800000">
            <a:off x="2705008" y="4408225"/>
            <a:ext cx="2981266" cy="689268"/>
          </a:xfrm>
          <a:prstGeom prst="bentConnector3">
            <a:avLst>
              <a:gd name="adj1" fmla="val 50000"/>
            </a:avLst>
          </a:prstGeom>
          <a:ln w="19050">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43" idx="1"/>
            <a:endCxn id="58" idx="4"/>
          </p:cNvCxnSpPr>
          <p:nvPr/>
        </p:nvCxnSpPr>
        <p:spPr>
          <a:xfrm rot="10800000">
            <a:off x="2705008" y="2754051"/>
            <a:ext cx="2981267" cy="2343443"/>
          </a:xfrm>
          <a:prstGeom prst="bentConnector3">
            <a:avLst>
              <a:gd name="adj1" fmla="val 50000"/>
            </a:avLst>
          </a:prstGeom>
          <a:ln w="19050">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04483" y="3410416"/>
            <a:ext cx="1800441" cy="707886"/>
          </a:xfrm>
          <a:prstGeom prst="rect">
            <a:avLst/>
          </a:prstGeom>
        </p:spPr>
        <p:txBody>
          <a:bodyPr wrap="square">
            <a:spAutoFit/>
          </a:bodyPr>
          <a:lstStyle/>
          <a:p>
            <a:pPr lvl="0" algn="ctr"/>
            <a:r>
              <a:rPr lang="en-US" sz="2000" b="1" dirty="0" smtClean="0"/>
              <a:t>All Digital </a:t>
            </a:r>
            <a:r>
              <a:rPr lang="en-US" sz="2000" b="1" dirty="0"/>
              <a:t>C</a:t>
            </a:r>
            <a:r>
              <a:rPr lang="en-US" sz="2000" b="1" dirty="0" smtClean="0"/>
              <a:t>hannels</a:t>
            </a:r>
            <a:endParaRPr lang="en-US" sz="2000" b="1" dirty="0"/>
          </a:p>
        </p:txBody>
      </p:sp>
      <p:grpSp>
        <p:nvGrpSpPr>
          <p:cNvPr id="53" name="Group 52"/>
          <p:cNvGrpSpPr/>
          <p:nvPr/>
        </p:nvGrpSpPr>
        <p:grpSpPr>
          <a:xfrm rot="16200000">
            <a:off x="1927219" y="3150223"/>
            <a:ext cx="624096" cy="931482"/>
            <a:chOff x="2987828" y="2175443"/>
            <a:chExt cx="450414" cy="450531"/>
          </a:xfrm>
        </p:grpSpPr>
        <p:sp>
          <p:nvSpPr>
            <p:cNvPr id="54" name="Oval 53"/>
            <p:cNvSpPr>
              <a:spLocks noChangeAspect="1"/>
            </p:cNvSpPr>
            <p:nvPr/>
          </p:nvSpPr>
          <p:spPr>
            <a:xfrm>
              <a:off x="2987828" y="2175443"/>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55" name="Picture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3109797" y="2273023"/>
              <a:ext cx="206475" cy="268288"/>
            </a:xfrm>
            <a:prstGeom prst="rect">
              <a:avLst/>
            </a:prstGeom>
          </p:spPr>
        </p:pic>
      </p:grpSp>
      <p:grpSp>
        <p:nvGrpSpPr>
          <p:cNvPr id="57" name="Group 56"/>
          <p:cNvGrpSpPr/>
          <p:nvPr/>
        </p:nvGrpSpPr>
        <p:grpSpPr>
          <a:xfrm rot="16200000">
            <a:off x="1927218" y="2288309"/>
            <a:ext cx="624096" cy="931482"/>
            <a:chOff x="3835904" y="2463697"/>
            <a:chExt cx="450414" cy="450531"/>
          </a:xfrm>
        </p:grpSpPr>
        <p:sp>
          <p:nvSpPr>
            <p:cNvPr id="58" name="Oval 57"/>
            <p:cNvSpPr>
              <a:spLocks noChangeAspect="1"/>
            </p:cNvSpPr>
            <p:nvPr/>
          </p:nvSpPr>
          <p:spPr>
            <a:xfrm>
              <a:off x="3835904" y="2463697"/>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59" name="Picture 58"/>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rot="5400000">
              <a:off x="3984524" y="2539374"/>
              <a:ext cx="153173" cy="299178"/>
            </a:xfrm>
            <a:prstGeom prst="rect">
              <a:avLst/>
            </a:prstGeom>
          </p:spPr>
        </p:pic>
      </p:grpSp>
      <p:grpSp>
        <p:nvGrpSpPr>
          <p:cNvPr id="60" name="Group 59"/>
          <p:cNvGrpSpPr/>
          <p:nvPr/>
        </p:nvGrpSpPr>
        <p:grpSpPr>
          <a:xfrm rot="16200000">
            <a:off x="1927219" y="3942484"/>
            <a:ext cx="624096" cy="931482"/>
            <a:chOff x="2956967" y="5222626"/>
            <a:chExt cx="450414" cy="450531"/>
          </a:xfrm>
        </p:grpSpPr>
        <p:sp>
          <p:nvSpPr>
            <p:cNvPr id="61" name="Oval 60"/>
            <p:cNvSpPr>
              <a:spLocks noChangeAspect="1"/>
            </p:cNvSpPr>
            <p:nvPr/>
          </p:nvSpPr>
          <p:spPr>
            <a:xfrm>
              <a:off x="2956967" y="5222626"/>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62" name="Picture 61"/>
            <p:cNvPicPr>
              <a:picLocks noChangeAspect="1"/>
            </p:cNvPicPr>
            <p:nvPr/>
          </p:nvPicPr>
          <p:blipFill rotWithShape="1">
            <a:blip r:embed="rId5"/>
            <a:srcRect l="22237" t="10607" r="20578" b="19553"/>
            <a:stretch/>
          </p:blipFill>
          <p:spPr>
            <a:xfrm rot="5400000">
              <a:off x="3006799" y="5341161"/>
              <a:ext cx="350749" cy="242476"/>
            </a:xfrm>
            <a:prstGeom prst="rect">
              <a:avLst/>
            </a:prstGeom>
          </p:spPr>
        </p:pic>
      </p:grpSp>
      <p:cxnSp>
        <p:nvCxnSpPr>
          <p:cNvPr id="63" name="Straight Arrow Connector 62"/>
          <p:cNvCxnSpPr/>
          <p:nvPr/>
        </p:nvCxnSpPr>
        <p:spPr>
          <a:xfrm rot="16200000" flipV="1">
            <a:off x="4692367" y="1779251"/>
            <a:ext cx="0" cy="877754"/>
          </a:xfrm>
          <a:prstGeom prst="straightConnector1">
            <a:avLst/>
          </a:prstGeom>
          <a:ln w="57150" cmpd="sng">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16200000" flipV="1">
            <a:off x="4689650" y="4886158"/>
            <a:ext cx="0" cy="872320"/>
          </a:xfrm>
          <a:prstGeom prst="straightConnector1">
            <a:avLst/>
          </a:prstGeom>
          <a:ln w="57150" cmpd="sng">
            <a:solidFill>
              <a:schemeClr val="accent5"/>
            </a:solidFill>
            <a:headEnd type="arrow" w="sm" len="sm"/>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6200000">
            <a:off x="4440712" y="1544775"/>
            <a:ext cx="492443" cy="793572"/>
          </a:xfrm>
          <a:prstGeom prst="rect">
            <a:avLst/>
          </a:prstGeom>
          <a:noFill/>
        </p:spPr>
        <p:txBody>
          <a:bodyPr vert="vert" wrap="none" rtlCol="0">
            <a:spAutoFit/>
          </a:bodyPr>
          <a:lstStyle/>
          <a:p>
            <a:pPr algn="ctr">
              <a:buClr>
                <a:schemeClr val="tx2"/>
              </a:buClr>
            </a:pPr>
            <a:r>
              <a:rPr lang="en-US" sz="2000" b="1" dirty="0" smtClean="0"/>
              <a:t>Action</a:t>
            </a:r>
          </a:p>
        </p:txBody>
      </p:sp>
      <p:sp>
        <p:nvSpPr>
          <p:cNvPr id="66" name="TextBox 65"/>
          <p:cNvSpPr txBox="1"/>
          <p:nvPr/>
        </p:nvSpPr>
        <p:spPr>
          <a:xfrm rot="16200000" flipH="1" flipV="1">
            <a:off x="4471001" y="5165651"/>
            <a:ext cx="492443" cy="927465"/>
          </a:xfrm>
          <a:prstGeom prst="rect">
            <a:avLst/>
          </a:prstGeom>
          <a:noFill/>
        </p:spPr>
        <p:txBody>
          <a:bodyPr vert="vert270" wrap="square" rtlCol="0">
            <a:spAutoFit/>
          </a:bodyPr>
          <a:lstStyle/>
          <a:p>
            <a:pPr algn="ctr">
              <a:buClr>
                <a:schemeClr val="tx2"/>
              </a:buClr>
            </a:pPr>
            <a:r>
              <a:rPr lang="en-US" sz="2000" b="1" dirty="0" smtClean="0"/>
              <a:t>Data</a:t>
            </a:r>
          </a:p>
        </p:txBody>
      </p:sp>
      <p:cxnSp>
        <p:nvCxnSpPr>
          <p:cNvPr id="67" name="Elbow Connector 66"/>
          <p:cNvCxnSpPr>
            <a:stCxn id="48" idx="1"/>
            <a:endCxn id="44" idx="3"/>
          </p:cNvCxnSpPr>
          <p:nvPr/>
        </p:nvCxnSpPr>
        <p:spPr>
          <a:xfrm rot="10800000" flipV="1">
            <a:off x="7427870" y="1853657"/>
            <a:ext cx="931207" cy="588346"/>
          </a:xfrm>
          <a:prstGeom prst="bentConnector3">
            <a:avLst>
              <a:gd name="adj1" fmla="val 50000"/>
            </a:avLst>
          </a:prstGeom>
          <a:ln w="19050">
            <a:solidFill>
              <a:schemeClr val="tx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46" idx="1"/>
            <a:endCxn id="44" idx="3"/>
          </p:cNvCxnSpPr>
          <p:nvPr/>
        </p:nvCxnSpPr>
        <p:spPr>
          <a:xfrm rot="10800000">
            <a:off x="7427870" y="2442004"/>
            <a:ext cx="931207" cy="792919"/>
          </a:xfrm>
          <a:prstGeom prst="bentConnector3">
            <a:avLst>
              <a:gd name="adj1" fmla="val 50000"/>
            </a:avLst>
          </a:prstGeom>
          <a:ln w="19050">
            <a:solidFill>
              <a:schemeClr val="tx1"/>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9" name="Rounded Rectangle 68"/>
          <p:cNvSpPr/>
          <p:nvPr/>
        </p:nvSpPr>
        <p:spPr>
          <a:xfrm>
            <a:off x="8341477" y="5714052"/>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API Analytics</a:t>
            </a:r>
            <a:endParaRPr lang="en-US" sz="2000" dirty="0">
              <a:solidFill>
                <a:srgbClr val="FF4300"/>
              </a:solidFill>
            </a:endParaRPr>
          </a:p>
        </p:txBody>
      </p:sp>
      <p:sp>
        <p:nvSpPr>
          <p:cNvPr id="70" name="Rounded Rectangle 69"/>
          <p:cNvSpPr/>
          <p:nvPr/>
        </p:nvSpPr>
        <p:spPr>
          <a:xfrm>
            <a:off x="8341477" y="4792374"/>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Developer Analytics</a:t>
            </a:r>
            <a:endParaRPr lang="en-US" sz="2000" dirty="0">
              <a:solidFill>
                <a:srgbClr val="FF4300"/>
              </a:solidFill>
            </a:endParaRPr>
          </a:p>
        </p:txBody>
      </p:sp>
      <p:cxnSp>
        <p:nvCxnSpPr>
          <p:cNvPr id="71" name="Elbow Connector 70"/>
          <p:cNvCxnSpPr>
            <a:stCxn id="45" idx="1"/>
            <a:endCxn id="43" idx="3"/>
          </p:cNvCxnSpPr>
          <p:nvPr/>
        </p:nvCxnSpPr>
        <p:spPr>
          <a:xfrm rot="10800000" flipV="1">
            <a:off x="7427869" y="4245633"/>
            <a:ext cx="913608" cy="851860"/>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70" idx="1"/>
            <a:endCxn id="43" idx="3"/>
          </p:cNvCxnSpPr>
          <p:nvPr/>
        </p:nvCxnSpPr>
        <p:spPr>
          <a:xfrm rot="10800000">
            <a:off x="7427869" y="5097494"/>
            <a:ext cx="913608" cy="84293"/>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69" idx="1"/>
            <a:endCxn id="43" idx="3"/>
          </p:cNvCxnSpPr>
          <p:nvPr/>
        </p:nvCxnSpPr>
        <p:spPr>
          <a:xfrm rot="10800000">
            <a:off x="7427869" y="5097494"/>
            <a:ext cx="913608" cy="1005971"/>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44" idx="1"/>
            <a:endCxn id="61" idx="4"/>
          </p:cNvCxnSpPr>
          <p:nvPr/>
        </p:nvCxnSpPr>
        <p:spPr>
          <a:xfrm rot="10800000" flipV="1">
            <a:off x="2705008" y="2442003"/>
            <a:ext cx="2981266" cy="1966222"/>
          </a:xfrm>
          <a:prstGeom prst="bentConnector3">
            <a:avLst>
              <a:gd name="adj1" fmla="val 50000"/>
            </a:avLst>
          </a:prstGeom>
          <a:ln w="19050">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7" name="Title 2"/>
          <p:cNvSpPr txBox="1">
            <a:spLocks/>
          </p:cNvSpPr>
          <p:nvPr/>
        </p:nvSpPr>
        <p:spPr>
          <a:xfrm>
            <a:off x="283361" y="627680"/>
            <a:ext cx="10805826" cy="365839"/>
          </a:xfrm>
          <a:prstGeom prst="rect">
            <a:avLst/>
          </a:prstGeom>
        </p:spPr>
        <p:txBody>
          <a:bodyPr vert="horz" lIns="91440" tIns="45720" rIns="91440" bIns="45720" rtlCol="0" anchor="ctr">
            <a:noAutofit/>
          </a:bodyPr>
          <a:lstStyle>
            <a:lvl1pPr algn="l" defTabSz="457200" rtl="0" eaLnBrk="1" latinLnBrk="0" hangingPunct="1">
              <a:spcBef>
                <a:spcPct val="0"/>
              </a:spcBef>
              <a:buNone/>
              <a:defRPr sz="2200" b="1" kern="1200">
                <a:solidFill>
                  <a:schemeClr val="tx2"/>
                </a:solidFill>
                <a:latin typeface="Arial"/>
                <a:ea typeface="+mj-ea"/>
                <a:cs typeface="+mj-cs"/>
              </a:defRPr>
            </a:lvl1pPr>
          </a:lstStyle>
          <a:p>
            <a:r>
              <a:rPr lang="en-US" sz="2400" dirty="0" smtClean="0"/>
              <a:t>Insights: Context driven actions</a:t>
            </a:r>
            <a:endParaRPr lang="en-US" sz="2400" dirty="0"/>
          </a:p>
        </p:txBody>
      </p:sp>
    </p:spTree>
    <p:extLst>
      <p:ext uri="{BB962C8B-B14F-4D97-AF65-F5344CB8AC3E}">
        <p14:creationId xmlns:p14="http://schemas.microsoft.com/office/powerpoint/2010/main" val="7324263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294967295"/>
          </p:nvPr>
        </p:nvSpPr>
        <p:spPr>
          <a:xfrm>
            <a:off x="4420443" y="6492875"/>
            <a:ext cx="2841837" cy="365125"/>
          </a:xfrm>
          <a:prstGeom prst="rect">
            <a:avLst/>
          </a:prstGeom>
        </p:spPr>
        <p:txBody>
          <a:bodyPr/>
          <a:lstStyle/>
          <a:p>
            <a:fld id="{72EC1214-2C7B-1846-91C7-D93747619575}" type="slidenum">
              <a:rPr lang="en-US" smtClean="0"/>
              <a:t>22</a:t>
            </a:fld>
            <a:endParaRPr lang="en-US" dirty="0"/>
          </a:p>
        </p:txBody>
      </p:sp>
      <p:sp>
        <p:nvSpPr>
          <p:cNvPr id="5" name="Rectangle 4"/>
          <p:cNvSpPr/>
          <p:nvPr/>
        </p:nvSpPr>
        <p:spPr>
          <a:xfrm>
            <a:off x="5632854" y="4288132"/>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6" name="Rectangle 5"/>
          <p:cNvSpPr/>
          <p:nvPr/>
        </p:nvSpPr>
        <p:spPr>
          <a:xfrm>
            <a:off x="5632853" y="2209492"/>
            <a:ext cx="5331318" cy="811522"/>
          </a:xfrm>
          <a:prstGeom prst="rect">
            <a:avLst/>
          </a:prstGeom>
        </p:spPr>
        <p:txBody>
          <a:bodyPr wrap="square" lIns="82314" tIns="41157" rIns="82314" bIns="41157">
            <a:spAutoFit/>
          </a:bodyPr>
          <a:lstStyle/>
          <a:p>
            <a:pPr>
              <a:lnSpc>
                <a:spcPct val="120000"/>
              </a:lnSpc>
              <a:spcBef>
                <a:spcPts val="1350"/>
              </a:spcBef>
            </a:pPr>
            <a:r>
              <a:rPr lang="en-US" sz="2000" dirty="0" smtClean="0">
                <a:latin typeface="Arial"/>
                <a:ea typeface="ＭＳ Ｐゴシック" charset="0"/>
                <a:cs typeface="Arial"/>
                <a:sym typeface="Helvetica" charset="0"/>
              </a:rPr>
              <a:t>Industry focused </a:t>
            </a:r>
            <a:r>
              <a:rPr lang="en-US" sz="2000" dirty="0" smtClean="0">
                <a:solidFill>
                  <a:srgbClr val="FF4300"/>
                </a:solidFill>
                <a:latin typeface="Arial"/>
                <a:ea typeface="ＭＳ Ｐゴシック" charset="0"/>
                <a:cs typeface="Arial"/>
                <a:sym typeface="Helvetica" charset="0"/>
              </a:rPr>
              <a:t>API networks </a:t>
            </a:r>
            <a:r>
              <a:rPr lang="en-US" sz="2000" dirty="0" smtClean="0">
                <a:solidFill>
                  <a:srgbClr val="686868"/>
                </a:solidFill>
                <a:latin typeface="Arial"/>
                <a:ea typeface="ＭＳ Ｐゴシック" charset="0"/>
                <a:cs typeface="Arial"/>
                <a:sym typeface="Helvetica" charset="0"/>
              </a:rPr>
              <a:t>for app interoperability</a:t>
            </a:r>
            <a:endParaRPr lang="en-US" sz="2000" dirty="0">
              <a:solidFill>
                <a:srgbClr val="686868"/>
              </a:solidFill>
              <a:latin typeface="Arial"/>
              <a:ea typeface="ＭＳ Ｐゴシック" charset="0"/>
              <a:cs typeface="Arial"/>
              <a:sym typeface="Helvetica" charset="0"/>
            </a:endParaRPr>
          </a:p>
        </p:txBody>
      </p:sp>
      <p:sp>
        <p:nvSpPr>
          <p:cNvPr id="7" name="Rectangle 6"/>
          <p:cNvSpPr/>
          <p:nvPr/>
        </p:nvSpPr>
        <p:spPr>
          <a:xfrm>
            <a:off x="5632853" y="3226838"/>
            <a:ext cx="5878056"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chemeClr val="tx2"/>
                </a:solidFill>
                <a:latin typeface="Arial"/>
                <a:ea typeface="ＭＳ Ｐゴシック" charset="0"/>
                <a:cs typeface="Arial"/>
                <a:sym typeface="Helvetica" charset="0"/>
              </a:rPr>
              <a:t>Optimize your digital business </a:t>
            </a:r>
            <a:r>
              <a:rPr lang="en-US" sz="2000" dirty="0" smtClean="0">
                <a:solidFill>
                  <a:srgbClr val="686868"/>
                </a:solidFill>
                <a:latin typeface="Arial"/>
                <a:ea typeface="ＭＳ Ｐゴシック" charset="0"/>
                <a:cs typeface="Arial"/>
                <a:sym typeface="Helvetica" charset="0"/>
              </a:rPr>
              <a:t>with insights from contextual analysis of app and API data</a:t>
            </a:r>
            <a:endParaRPr lang="en-US" sz="2000" dirty="0">
              <a:solidFill>
                <a:srgbClr val="686868"/>
              </a:solidFill>
              <a:latin typeface="Arial"/>
              <a:ea typeface="ＭＳ Ｐゴシック" charset="0"/>
              <a:cs typeface="Arial"/>
              <a:sym typeface="Helvetica" charset="0"/>
            </a:endParaRPr>
          </a:p>
        </p:txBody>
      </p:sp>
      <p:sp>
        <p:nvSpPr>
          <p:cNvPr id="8" name="Rounded Rectangle 7"/>
          <p:cNvSpPr/>
          <p:nvPr/>
        </p:nvSpPr>
        <p:spPr>
          <a:xfrm>
            <a:off x="1083671" y="2243907"/>
            <a:ext cx="4156835" cy="777107"/>
          </a:xfrm>
          <a:prstGeom prst="roundRect">
            <a:avLst/>
          </a:prstGeom>
          <a:solidFill>
            <a:schemeClr val="accent1"/>
          </a:solidFill>
          <a:ln>
            <a:solidFill>
              <a:srgbClr val="FF4300"/>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Exchange</a:t>
            </a:r>
            <a:endParaRPr lang="en-US" sz="1400" dirty="0">
              <a:solidFill>
                <a:schemeClr val="tx1"/>
              </a:solidFill>
              <a:latin typeface="Arial"/>
              <a:cs typeface="Arial"/>
            </a:endParaRPr>
          </a:p>
        </p:txBody>
      </p:sp>
      <p:sp>
        <p:nvSpPr>
          <p:cNvPr id="9" name="Rounded Rectangle 8"/>
          <p:cNvSpPr/>
          <p:nvPr/>
        </p:nvSpPr>
        <p:spPr>
          <a:xfrm>
            <a:off x="1083671" y="4187359"/>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0" name="Rounded Rectangle 9"/>
          <p:cNvSpPr/>
          <p:nvPr/>
        </p:nvSpPr>
        <p:spPr>
          <a:xfrm>
            <a:off x="1083671" y="3226838"/>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Insights</a:t>
            </a:r>
            <a:endParaRPr lang="en-US" sz="20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19026050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68" y="455210"/>
            <a:ext cx="12026031" cy="674694"/>
          </a:xfrm>
        </p:spPr>
        <p:txBody>
          <a:bodyPr>
            <a:normAutofit fontScale="90000"/>
          </a:bodyPr>
          <a:lstStyle/>
          <a:p>
            <a:r>
              <a:rPr lang="en-US" sz="2400" dirty="0">
                <a:latin typeface="Helvetica"/>
                <a:cs typeface="Helvetica"/>
              </a:rPr>
              <a:t>Apigee </a:t>
            </a:r>
            <a:r>
              <a:rPr lang="en-US" sz="2400" dirty="0" smtClean="0">
                <a:solidFill>
                  <a:srgbClr val="F82201"/>
                </a:solidFill>
                <a:latin typeface="Helvetica"/>
                <a:cs typeface="Helvetica"/>
              </a:rPr>
              <a:t>Exchange: </a:t>
            </a:r>
            <a:r>
              <a:rPr lang="en-US" sz="2400" dirty="0">
                <a:solidFill>
                  <a:srgbClr val="F82201"/>
                </a:solidFill>
                <a:latin typeface="Helvetica"/>
                <a:cs typeface="Helvetica"/>
              </a:rPr>
              <a:t>Solving </a:t>
            </a:r>
            <a:r>
              <a:rPr lang="en-US" sz="2400" dirty="0" smtClean="0">
                <a:solidFill>
                  <a:srgbClr val="F82201"/>
                </a:solidFill>
                <a:latin typeface="Helvetica"/>
                <a:cs typeface="Helvetica"/>
              </a:rPr>
              <a:t>for fragmentation </a:t>
            </a:r>
            <a:r>
              <a:rPr lang="en-US" sz="2400" dirty="0">
                <a:solidFill>
                  <a:srgbClr val="F82201"/>
                </a:solidFill>
                <a:latin typeface="Helvetica"/>
                <a:cs typeface="Helvetica"/>
              </a:rPr>
              <a:t>of digital ecosystems in multiple industries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23</a:t>
            </a:fld>
            <a:endParaRPr lang="en-US"/>
          </a:p>
        </p:txBody>
      </p:sp>
      <p:sp>
        <p:nvSpPr>
          <p:cNvPr id="5" name="Content Placeholder 24"/>
          <p:cNvSpPr txBox="1">
            <a:spLocks/>
          </p:cNvSpPr>
          <p:nvPr/>
        </p:nvSpPr>
        <p:spPr>
          <a:xfrm>
            <a:off x="1073304" y="1337164"/>
            <a:ext cx="10378827" cy="6318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chemeClr val="accent3"/>
                </a:solidFill>
                <a:cs typeface="Arial"/>
              </a:rPr>
              <a:t>Apigee Exchange powers industry-wide digital ecosystems</a:t>
            </a:r>
            <a:endParaRPr lang="en-US" dirty="0">
              <a:solidFill>
                <a:schemeClr val="accent3"/>
              </a:solidFill>
              <a:cs typeface="Arial"/>
            </a:endParaRPr>
          </a:p>
        </p:txBody>
      </p:sp>
      <p:sp>
        <p:nvSpPr>
          <p:cNvPr id="6" name="Rectangle 5"/>
          <p:cNvSpPr>
            <a:spLocks/>
          </p:cNvSpPr>
          <p:nvPr/>
        </p:nvSpPr>
        <p:spPr bwMode="auto">
          <a:xfrm>
            <a:off x="479834" y="5622496"/>
            <a:ext cx="2129529" cy="4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Users</a:t>
            </a:r>
            <a:endParaRPr lang="en-US" sz="2000" dirty="0">
              <a:solidFill>
                <a:schemeClr val="tx1">
                  <a:lumMod val="65000"/>
                  <a:lumOff val="35000"/>
                </a:schemeClr>
              </a:solidFill>
              <a:latin typeface="Arial"/>
              <a:ea typeface="ＭＳ Ｐゴシック" charset="0"/>
              <a:cs typeface="Arial"/>
              <a:sym typeface="Helvetica" charset="0"/>
            </a:endParaRPr>
          </a:p>
        </p:txBody>
      </p:sp>
      <p:sp>
        <p:nvSpPr>
          <p:cNvPr id="7" name="Rectangle 6"/>
          <p:cNvSpPr>
            <a:spLocks/>
          </p:cNvSpPr>
          <p:nvPr/>
        </p:nvSpPr>
        <p:spPr bwMode="auto">
          <a:xfrm>
            <a:off x="3838074" y="5622496"/>
            <a:ext cx="906572" cy="4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a:solidFill>
                  <a:schemeClr val="tx1">
                    <a:lumMod val="65000"/>
                    <a:lumOff val="35000"/>
                  </a:schemeClr>
                </a:solidFill>
                <a:latin typeface="Arial"/>
                <a:ea typeface="ＭＳ Ｐゴシック" charset="0"/>
                <a:cs typeface="Arial"/>
                <a:sym typeface="Helvetica" charset="0"/>
              </a:rPr>
              <a:t>Apps</a:t>
            </a:r>
          </a:p>
        </p:txBody>
      </p:sp>
      <p:sp>
        <p:nvSpPr>
          <p:cNvPr id="8" name="Rectangle 9"/>
          <p:cNvSpPr>
            <a:spLocks/>
          </p:cNvSpPr>
          <p:nvPr/>
        </p:nvSpPr>
        <p:spPr bwMode="auto">
          <a:xfrm>
            <a:off x="7800782" y="5607948"/>
            <a:ext cx="3205236" cy="43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API Providers</a:t>
            </a:r>
            <a:endParaRPr lang="en-US" sz="2000" dirty="0">
              <a:solidFill>
                <a:schemeClr val="tx1">
                  <a:lumMod val="65000"/>
                  <a:lumOff val="35000"/>
                </a:schemeClr>
              </a:solidFill>
              <a:latin typeface="Arial"/>
              <a:ea typeface="ＭＳ Ｐゴシック" charset="0"/>
              <a:cs typeface="Arial"/>
              <a:sym typeface="Helvetica" charset="0"/>
            </a:endParaRPr>
          </a:p>
        </p:txBody>
      </p:sp>
      <p:grpSp>
        <p:nvGrpSpPr>
          <p:cNvPr id="12" name="Group 11"/>
          <p:cNvGrpSpPr/>
          <p:nvPr/>
        </p:nvGrpSpPr>
        <p:grpSpPr>
          <a:xfrm>
            <a:off x="10296026" y="3204467"/>
            <a:ext cx="662251" cy="566928"/>
            <a:chOff x="8721171" y="2630609"/>
            <a:chExt cx="914400" cy="914400"/>
          </a:xfrm>
        </p:grpSpPr>
        <p:pic>
          <p:nvPicPr>
            <p:cNvPr id="13" name="Picture 12"/>
            <p:cNvPicPr>
              <a:picLocks noChangeAspect="1"/>
            </p:cNvPicPr>
            <p:nvPr/>
          </p:nvPicPr>
          <p:blipFill>
            <a:blip r:embed="rId3">
              <a:duotone>
                <a:schemeClr val="accent3">
                  <a:shade val="45000"/>
                  <a:satMod val="135000"/>
                </a:schemeClr>
                <a:prstClr val="white"/>
              </a:duotone>
            </a:blip>
            <a:stretch>
              <a:fillRect/>
            </a:stretch>
          </p:blipFill>
          <p:spPr>
            <a:xfrm>
              <a:off x="8721171" y="2630609"/>
              <a:ext cx="914400" cy="914400"/>
            </a:xfrm>
            <a:prstGeom prst="rect">
              <a:avLst/>
            </a:prstGeom>
          </p:spPr>
        </p:pic>
        <p:pic>
          <p:nvPicPr>
            <p:cNvPr id="14" name="Picture 13"/>
            <p:cNvPicPr>
              <a:picLocks noChangeAspect="1"/>
            </p:cNvPicPr>
            <p:nvPr/>
          </p:nvPicPr>
          <p:blipFill>
            <a:blip r:embed="rId4"/>
            <a:stretch>
              <a:fillRect/>
            </a:stretch>
          </p:blipFill>
          <p:spPr>
            <a:xfrm>
              <a:off x="8838670" y="2731409"/>
              <a:ext cx="679403" cy="731003"/>
            </a:xfrm>
            <a:prstGeom prst="rect">
              <a:avLst/>
            </a:prstGeom>
          </p:spPr>
        </p:pic>
      </p:grpSp>
      <p:grpSp>
        <p:nvGrpSpPr>
          <p:cNvPr id="15" name="Group 14"/>
          <p:cNvGrpSpPr/>
          <p:nvPr/>
        </p:nvGrpSpPr>
        <p:grpSpPr>
          <a:xfrm>
            <a:off x="9077942" y="2485816"/>
            <a:ext cx="618191" cy="566928"/>
            <a:chOff x="7400974" y="1962100"/>
            <a:chExt cx="914400" cy="914400"/>
          </a:xfrm>
        </p:grpSpPr>
        <p:pic>
          <p:nvPicPr>
            <p:cNvPr id="16" name="Picture 15"/>
            <p:cNvPicPr>
              <a:picLocks noChangeAspect="1"/>
            </p:cNvPicPr>
            <p:nvPr/>
          </p:nvPicPr>
          <p:blipFill>
            <a:blip r:embed="rId3">
              <a:duotone>
                <a:schemeClr val="bg2">
                  <a:shade val="45000"/>
                  <a:satMod val="135000"/>
                </a:schemeClr>
                <a:prstClr val="white"/>
              </a:duotone>
            </a:blip>
            <a:stretch>
              <a:fillRect/>
            </a:stretch>
          </p:blipFill>
          <p:spPr>
            <a:xfrm>
              <a:off x="7400974" y="1962100"/>
              <a:ext cx="914400" cy="914400"/>
            </a:xfrm>
            <a:prstGeom prst="rect">
              <a:avLst/>
            </a:prstGeom>
          </p:spPr>
        </p:pic>
        <p:pic>
          <p:nvPicPr>
            <p:cNvPr id="17" name="Picture 16"/>
            <p:cNvPicPr>
              <a:picLocks noChangeAspect="1"/>
            </p:cNvPicPr>
            <p:nvPr/>
          </p:nvPicPr>
          <p:blipFill>
            <a:blip r:embed="rId4"/>
            <a:stretch>
              <a:fillRect/>
            </a:stretch>
          </p:blipFill>
          <p:spPr>
            <a:xfrm>
              <a:off x="7518473" y="2062900"/>
              <a:ext cx="679403" cy="731003"/>
            </a:xfrm>
            <a:prstGeom prst="rect">
              <a:avLst/>
            </a:prstGeom>
          </p:spPr>
        </p:pic>
      </p:grpSp>
      <p:grpSp>
        <p:nvGrpSpPr>
          <p:cNvPr id="21" name="Group 20"/>
          <p:cNvGrpSpPr/>
          <p:nvPr/>
        </p:nvGrpSpPr>
        <p:grpSpPr>
          <a:xfrm>
            <a:off x="9091545" y="4850570"/>
            <a:ext cx="577153" cy="566928"/>
            <a:chOff x="7467818" y="5170944"/>
            <a:chExt cx="914400" cy="914400"/>
          </a:xfrm>
        </p:grpSpPr>
        <p:pic>
          <p:nvPicPr>
            <p:cNvPr id="22" name="Picture 21"/>
            <p:cNvPicPr>
              <a:picLocks noChangeAspect="1"/>
            </p:cNvPicPr>
            <p:nvPr/>
          </p:nvPicPr>
          <p:blipFill>
            <a:blip r:embed="rId3">
              <a:duotone>
                <a:schemeClr val="accent5">
                  <a:shade val="45000"/>
                  <a:satMod val="135000"/>
                </a:schemeClr>
                <a:prstClr val="white"/>
              </a:duotone>
            </a:blip>
            <a:stretch>
              <a:fillRect/>
            </a:stretch>
          </p:blipFill>
          <p:spPr>
            <a:xfrm>
              <a:off x="7467818" y="5170944"/>
              <a:ext cx="914400" cy="914400"/>
            </a:xfrm>
            <a:prstGeom prst="rect">
              <a:avLst/>
            </a:prstGeom>
          </p:spPr>
        </p:pic>
        <p:pic>
          <p:nvPicPr>
            <p:cNvPr id="23" name="Picture 22"/>
            <p:cNvPicPr>
              <a:picLocks noChangeAspect="1"/>
            </p:cNvPicPr>
            <p:nvPr/>
          </p:nvPicPr>
          <p:blipFill>
            <a:blip r:embed="rId4"/>
            <a:stretch>
              <a:fillRect/>
            </a:stretch>
          </p:blipFill>
          <p:spPr>
            <a:xfrm>
              <a:off x="7585317" y="5271744"/>
              <a:ext cx="679403" cy="731003"/>
            </a:xfrm>
            <a:prstGeom prst="rect">
              <a:avLst/>
            </a:prstGeom>
          </p:spPr>
        </p:pic>
      </p:grpSp>
      <p:grpSp>
        <p:nvGrpSpPr>
          <p:cNvPr id="24" name="Group 23"/>
          <p:cNvGrpSpPr/>
          <p:nvPr/>
        </p:nvGrpSpPr>
        <p:grpSpPr>
          <a:xfrm>
            <a:off x="10296026" y="4098497"/>
            <a:ext cx="662251" cy="566928"/>
            <a:chOff x="8737882" y="4535863"/>
            <a:chExt cx="914400" cy="914400"/>
          </a:xfrm>
        </p:grpSpPr>
        <p:pic>
          <p:nvPicPr>
            <p:cNvPr id="25" name="Picture 24"/>
            <p:cNvPicPr>
              <a:picLocks noChangeAspect="1"/>
            </p:cNvPicPr>
            <p:nvPr/>
          </p:nvPicPr>
          <p:blipFill>
            <a:blip r:embed="rId3">
              <a:duotone>
                <a:schemeClr val="accent2">
                  <a:shade val="45000"/>
                  <a:satMod val="135000"/>
                </a:schemeClr>
                <a:prstClr val="white"/>
              </a:duotone>
            </a:blip>
            <a:stretch>
              <a:fillRect/>
            </a:stretch>
          </p:blipFill>
          <p:spPr>
            <a:xfrm>
              <a:off x="8737882" y="4535863"/>
              <a:ext cx="914400" cy="914400"/>
            </a:xfrm>
            <a:prstGeom prst="rect">
              <a:avLst/>
            </a:prstGeom>
          </p:spPr>
        </p:pic>
        <p:pic>
          <p:nvPicPr>
            <p:cNvPr id="26" name="Picture 25"/>
            <p:cNvPicPr>
              <a:picLocks noChangeAspect="1"/>
            </p:cNvPicPr>
            <p:nvPr/>
          </p:nvPicPr>
          <p:blipFill>
            <a:blip r:embed="rId4"/>
            <a:stretch>
              <a:fillRect/>
            </a:stretch>
          </p:blipFill>
          <p:spPr>
            <a:xfrm>
              <a:off x="8855381" y="4636663"/>
              <a:ext cx="679403" cy="731003"/>
            </a:xfrm>
            <a:prstGeom prst="rect">
              <a:avLst/>
            </a:prstGeom>
          </p:spPr>
        </p:pic>
      </p:grpSp>
      <p:cxnSp>
        <p:nvCxnSpPr>
          <p:cNvPr id="30" name="Straight Arrow Connector 29"/>
          <p:cNvCxnSpPr/>
          <p:nvPr/>
        </p:nvCxnSpPr>
        <p:spPr>
          <a:xfrm>
            <a:off x="2947092" y="3996558"/>
            <a:ext cx="817270"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666351" y="3996408"/>
            <a:ext cx="2090364" cy="15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833509" y="3996558"/>
            <a:ext cx="817270"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3" name="Rectangle 32"/>
          <p:cNvSpPr>
            <a:spLocks/>
          </p:cNvSpPr>
          <p:nvPr/>
        </p:nvSpPr>
        <p:spPr bwMode="auto">
          <a:xfrm>
            <a:off x="5473625" y="5634238"/>
            <a:ext cx="1615491" cy="38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Developers</a:t>
            </a:r>
            <a:endParaRPr lang="en-US" sz="2000" dirty="0">
              <a:solidFill>
                <a:schemeClr val="tx1">
                  <a:lumMod val="65000"/>
                  <a:lumOff val="35000"/>
                </a:schemeClr>
              </a:solidFill>
              <a:latin typeface="Arial"/>
              <a:ea typeface="ＭＳ Ｐゴシック" charset="0"/>
              <a:cs typeface="Arial"/>
              <a:sym typeface="Helvetica" charset="0"/>
            </a:endParaRPr>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49308" y="3573241"/>
            <a:ext cx="774187" cy="846334"/>
          </a:xfrm>
          <a:prstGeom prst="rect">
            <a:avLst/>
          </a:prstGeom>
        </p:spPr>
      </p:pic>
      <p:pic>
        <p:nvPicPr>
          <p:cNvPr id="36" name="Picture 35"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2326823"/>
            <a:ext cx="520829" cy="922559"/>
          </a:xfrm>
          <a:prstGeom prst="rect">
            <a:avLst/>
          </a:prstGeom>
        </p:spPr>
      </p:pic>
      <p:pic>
        <p:nvPicPr>
          <p:cNvPr id="37" name="Picture 36"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29" y="2953282"/>
            <a:ext cx="520829" cy="922559"/>
          </a:xfrm>
          <a:prstGeom prst="rect">
            <a:avLst/>
          </a:prstGeom>
        </p:spPr>
      </p:pic>
      <p:pic>
        <p:nvPicPr>
          <p:cNvPr id="38" name="Picture 37"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636" y="2953282"/>
            <a:ext cx="520829" cy="922559"/>
          </a:xfrm>
          <a:prstGeom prst="rect">
            <a:avLst/>
          </a:prstGeom>
        </p:spPr>
      </p:pic>
      <p:pic>
        <p:nvPicPr>
          <p:cNvPr id="39" name="Picture 38"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3550218"/>
            <a:ext cx="520829" cy="922559"/>
          </a:xfrm>
          <a:prstGeom prst="rect">
            <a:avLst/>
          </a:prstGeom>
        </p:spPr>
      </p:pic>
      <p:pic>
        <p:nvPicPr>
          <p:cNvPr id="40" name="Picture 39"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29" y="4160237"/>
            <a:ext cx="520829" cy="922559"/>
          </a:xfrm>
          <a:prstGeom prst="rect">
            <a:avLst/>
          </a:prstGeom>
        </p:spPr>
      </p:pic>
      <p:pic>
        <p:nvPicPr>
          <p:cNvPr id="41" name="Picture 40"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636" y="4160237"/>
            <a:ext cx="520829" cy="922559"/>
          </a:xfrm>
          <a:prstGeom prst="rect">
            <a:avLst/>
          </a:prstGeom>
        </p:spPr>
      </p:pic>
      <p:pic>
        <p:nvPicPr>
          <p:cNvPr id="42" name="Picture 41"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4773616"/>
            <a:ext cx="520829" cy="922559"/>
          </a:xfrm>
          <a:prstGeom prst="rect">
            <a:avLst/>
          </a:prstGeom>
        </p:spPr>
      </p:pic>
      <p:grpSp>
        <p:nvGrpSpPr>
          <p:cNvPr id="43" name="Group 42"/>
          <p:cNvGrpSpPr/>
          <p:nvPr/>
        </p:nvGrpSpPr>
        <p:grpSpPr>
          <a:xfrm>
            <a:off x="3991769" y="3677848"/>
            <a:ext cx="654553" cy="654260"/>
            <a:chOff x="2488406" y="1370012"/>
            <a:chExt cx="685800" cy="685800"/>
          </a:xfrm>
        </p:grpSpPr>
        <p:pic>
          <p:nvPicPr>
            <p:cNvPr id="44" name="Picture 43"/>
            <p:cNvPicPr>
              <a:picLocks noChangeAspect="1"/>
            </p:cNvPicPr>
            <p:nvPr/>
          </p:nvPicPr>
          <p:blipFill>
            <a:blip r:embed="rId3"/>
            <a:stretch>
              <a:fillRect/>
            </a:stretch>
          </p:blipFill>
          <p:spPr>
            <a:xfrm>
              <a:off x="2488406" y="1370012"/>
              <a:ext cx="685800" cy="685800"/>
            </a:xfrm>
            <a:prstGeom prst="rect">
              <a:avLst/>
            </a:prstGeom>
          </p:spPr>
        </p:pic>
        <p:pic>
          <p:nvPicPr>
            <p:cNvPr id="45" name="Picture 44"/>
            <p:cNvPicPr>
              <a:picLocks noChangeAspect="1"/>
            </p:cNvPicPr>
            <p:nvPr/>
          </p:nvPicPr>
          <p:blipFill>
            <a:blip r:embed="rId7"/>
            <a:stretch>
              <a:fillRect/>
            </a:stretch>
          </p:blipFill>
          <p:spPr>
            <a:xfrm>
              <a:off x="2591970" y="1483414"/>
              <a:ext cx="478672" cy="473788"/>
            </a:xfrm>
            <a:prstGeom prst="rect">
              <a:avLst/>
            </a:prstGeom>
          </p:spPr>
        </p:pic>
      </p:grpSp>
      <p:pic>
        <p:nvPicPr>
          <p:cNvPr id="47" name="Picture 46"/>
          <p:cNvPicPr>
            <a:picLocks noChangeAspect="1"/>
          </p:cNvPicPr>
          <p:nvPr/>
        </p:nvPicPr>
        <p:blipFill>
          <a:blip r:embed="rId8"/>
          <a:stretch>
            <a:fillRect/>
          </a:stretch>
        </p:blipFill>
        <p:spPr>
          <a:xfrm>
            <a:off x="9049232" y="3635045"/>
            <a:ext cx="684484" cy="747862"/>
          </a:xfrm>
          <a:prstGeom prst="rect">
            <a:avLst/>
          </a:prstGeom>
          <a:solidFill>
            <a:srgbClr val="FFFFFF"/>
          </a:solidFill>
        </p:spPr>
      </p:pic>
      <p:grpSp>
        <p:nvGrpSpPr>
          <p:cNvPr id="48" name="Group 47"/>
          <p:cNvGrpSpPr/>
          <p:nvPr/>
        </p:nvGrpSpPr>
        <p:grpSpPr>
          <a:xfrm>
            <a:off x="7637493" y="4469952"/>
            <a:ext cx="662251" cy="566928"/>
            <a:chOff x="8737882" y="4535863"/>
            <a:chExt cx="914400" cy="914400"/>
          </a:xfrm>
        </p:grpSpPr>
        <p:pic>
          <p:nvPicPr>
            <p:cNvPr id="49" name="Picture 48"/>
            <p:cNvPicPr>
              <a:picLocks noChangeAspect="1"/>
            </p:cNvPicPr>
            <p:nvPr/>
          </p:nvPicPr>
          <p:blipFill>
            <a:blip r:embed="rId3">
              <a:duotone>
                <a:schemeClr val="accent2">
                  <a:shade val="45000"/>
                  <a:satMod val="135000"/>
                </a:schemeClr>
                <a:prstClr val="white"/>
              </a:duotone>
            </a:blip>
            <a:stretch>
              <a:fillRect/>
            </a:stretch>
          </p:blipFill>
          <p:spPr>
            <a:xfrm>
              <a:off x="8737882" y="4535863"/>
              <a:ext cx="914400" cy="914400"/>
            </a:xfrm>
            <a:prstGeom prst="rect">
              <a:avLst/>
            </a:prstGeom>
          </p:spPr>
        </p:pic>
        <p:pic>
          <p:nvPicPr>
            <p:cNvPr id="50" name="Picture 49"/>
            <p:cNvPicPr>
              <a:picLocks noChangeAspect="1"/>
            </p:cNvPicPr>
            <p:nvPr/>
          </p:nvPicPr>
          <p:blipFill>
            <a:blip r:embed="rId4"/>
            <a:stretch>
              <a:fillRect/>
            </a:stretch>
          </p:blipFill>
          <p:spPr>
            <a:xfrm>
              <a:off x="8855381" y="4636663"/>
              <a:ext cx="679403" cy="731003"/>
            </a:xfrm>
            <a:prstGeom prst="rect">
              <a:avLst/>
            </a:prstGeom>
          </p:spPr>
        </p:pic>
      </p:grpSp>
      <p:grpSp>
        <p:nvGrpSpPr>
          <p:cNvPr id="51" name="Group 50"/>
          <p:cNvGrpSpPr/>
          <p:nvPr/>
        </p:nvGrpSpPr>
        <p:grpSpPr>
          <a:xfrm>
            <a:off x="7637493" y="2967405"/>
            <a:ext cx="662251" cy="566928"/>
            <a:chOff x="8721171" y="2630609"/>
            <a:chExt cx="914400" cy="914400"/>
          </a:xfrm>
        </p:grpSpPr>
        <p:pic>
          <p:nvPicPr>
            <p:cNvPr id="52" name="Picture 51"/>
            <p:cNvPicPr>
              <a:picLocks noChangeAspect="1"/>
            </p:cNvPicPr>
            <p:nvPr/>
          </p:nvPicPr>
          <p:blipFill>
            <a:blip r:embed="rId3">
              <a:duotone>
                <a:schemeClr val="accent3">
                  <a:shade val="45000"/>
                  <a:satMod val="135000"/>
                </a:schemeClr>
                <a:prstClr val="white"/>
              </a:duotone>
            </a:blip>
            <a:stretch>
              <a:fillRect/>
            </a:stretch>
          </p:blipFill>
          <p:spPr>
            <a:xfrm>
              <a:off x="8721171" y="2630609"/>
              <a:ext cx="914400" cy="914400"/>
            </a:xfrm>
            <a:prstGeom prst="rect">
              <a:avLst/>
            </a:prstGeom>
          </p:spPr>
        </p:pic>
        <p:pic>
          <p:nvPicPr>
            <p:cNvPr id="53" name="Picture 52"/>
            <p:cNvPicPr>
              <a:picLocks noChangeAspect="1"/>
            </p:cNvPicPr>
            <p:nvPr/>
          </p:nvPicPr>
          <p:blipFill>
            <a:blip r:embed="rId4"/>
            <a:stretch>
              <a:fillRect/>
            </a:stretch>
          </p:blipFill>
          <p:spPr>
            <a:xfrm>
              <a:off x="8838670" y="2731409"/>
              <a:ext cx="679403" cy="731003"/>
            </a:xfrm>
            <a:prstGeom prst="rect">
              <a:avLst/>
            </a:prstGeom>
          </p:spPr>
        </p:pic>
      </p:grpSp>
    </p:spTree>
    <p:extLst>
      <p:ext uri="{BB962C8B-B14F-4D97-AF65-F5344CB8AC3E}">
        <p14:creationId xmlns:p14="http://schemas.microsoft.com/office/powerpoint/2010/main" val="14003348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a:xfrm flipV="1">
            <a:off x="6505099" y="2610242"/>
            <a:ext cx="0" cy="256032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72663" y="3591459"/>
            <a:ext cx="4656102" cy="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6017052" y="3208662"/>
            <a:ext cx="953215" cy="731098"/>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Elbow Connector 80"/>
          <p:cNvCxnSpPr/>
          <p:nvPr/>
        </p:nvCxnSpPr>
        <p:spPr>
          <a:xfrm flipH="1">
            <a:off x="2412272" y="5326479"/>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Apigee Digital Business Platform</a:t>
            </a:r>
            <a:endParaRPr lang="en-US" dirty="0"/>
          </a:p>
        </p:txBody>
      </p:sp>
      <p:grpSp>
        <p:nvGrpSpPr>
          <p:cNvPr id="6" name="Group 5"/>
          <p:cNvGrpSpPr/>
          <p:nvPr/>
        </p:nvGrpSpPr>
        <p:grpSpPr>
          <a:xfrm>
            <a:off x="9636181" y="1882244"/>
            <a:ext cx="1997185" cy="1096581"/>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9589456" y="3973695"/>
            <a:ext cx="2043909" cy="1145435"/>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grpSp>
        <p:nvGrpSpPr>
          <p:cNvPr id="24" name="Group 23"/>
          <p:cNvGrpSpPr/>
          <p:nvPr/>
        </p:nvGrpSpPr>
        <p:grpSpPr>
          <a:xfrm>
            <a:off x="767807" y="4660367"/>
            <a:ext cx="1661224" cy="1212366"/>
            <a:chOff x="670514" y="5026388"/>
            <a:chExt cx="1247215" cy="116033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4" y="5803035"/>
              <a:ext cx="1247215" cy="38368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Web</a:t>
              </a:r>
              <a:endParaRPr lang="en-US" sz="1200" dirty="0">
                <a:solidFill>
                  <a:schemeClr val="tx1"/>
                </a:solidFill>
                <a:latin typeface="+mj-lt"/>
                <a:cs typeface="Arial"/>
              </a:endParaRPr>
            </a:p>
          </p:txBody>
        </p:sp>
      </p:grpSp>
      <p:grpSp>
        <p:nvGrpSpPr>
          <p:cNvPr id="26" name="Group 25"/>
          <p:cNvGrpSpPr/>
          <p:nvPr/>
        </p:nvGrpSpPr>
        <p:grpSpPr>
          <a:xfrm>
            <a:off x="767807" y="2549015"/>
            <a:ext cx="1661223" cy="1078578"/>
            <a:chOff x="670513" y="2570363"/>
            <a:chExt cx="1247216" cy="1078578"/>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3" y="3271489"/>
              <a:ext cx="1247216" cy="3774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Point of Sale</a:t>
              </a:r>
              <a:endParaRPr lang="en-US" sz="1800" dirty="0">
                <a:solidFill>
                  <a:schemeClr val="tx1"/>
                </a:solidFill>
                <a:latin typeface="+mj-lt"/>
                <a:cs typeface="Arial"/>
              </a:endParaRPr>
            </a:p>
          </p:txBody>
        </p:sp>
      </p:grpSp>
      <p:grpSp>
        <p:nvGrpSpPr>
          <p:cNvPr id="28" name="Group 27"/>
          <p:cNvGrpSpPr/>
          <p:nvPr/>
        </p:nvGrpSpPr>
        <p:grpSpPr>
          <a:xfrm>
            <a:off x="767809" y="3627593"/>
            <a:ext cx="1661222" cy="1042399"/>
            <a:chOff x="670514" y="1311386"/>
            <a:chExt cx="1247215" cy="1042399"/>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4" y="2018738"/>
              <a:ext cx="1247215" cy="335047"/>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Partner</a:t>
              </a:r>
              <a:endParaRPr lang="en-US" sz="1600" dirty="0">
                <a:solidFill>
                  <a:schemeClr val="tx1"/>
                </a:solidFill>
                <a:latin typeface="+mj-lt"/>
                <a:cs typeface="Arial"/>
              </a:endParaRPr>
            </a:p>
          </p:txBody>
        </p:sp>
      </p:grpSp>
      <p:sp>
        <p:nvSpPr>
          <p:cNvPr id="91" name="Text Placeholder 2"/>
          <p:cNvSpPr txBox="1">
            <a:spLocks/>
          </p:cNvSpPr>
          <p:nvPr/>
        </p:nvSpPr>
        <p:spPr>
          <a:xfrm flipH="1">
            <a:off x="5189059" y="3766254"/>
            <a:ext cx="2632079" cy="568375"/>
          </a:xfrm>
          <a:prstGeom prst="rect">
            <a:avLst/>
          </a:prstGeom>
          <a:solidFill>
            <a:schemeClr val="bg1"/>
          </a:solid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50000"/>
              </a:lnSpc>
              <a:buNone/>
            </a:pPr>
            <a:r>
              <a:rPr lang="en-US" sz="2400" b="1" dirty="0" smtClean="0">
                <a:solidFill>
                  <a:schemeClr val="tx2"/>
                </a:solidFill>
                <a:latin typeface="+mj-lt"/>
                <a:cs typeface="Arial"/>
              </a:rPr>
              <a:t>Edge</a:t>
            </a:r>
          </a:p>
          <a:p>
            <a:pPr marL="0" indent="0" algn="ctr">
              <a:lnSpc>
                <a:spcPct val="70000"/>
              </a:lnSpc>
              <a:buNone/>
            </a:pPr>
            <a:r>
              <a:rPr lang="en-US" sz="1800" b="1" dirty="0" smtClean="0">
                <a:solidFill>
                  <a:schemeClr val="tx2"/>
                </a:solidFill>
                <a:latin typeface="+mj-lt"/>
                <a:cs typeface="Arial"/>
              </a:rPr>
              <a:t>Apps, APIs, Analytics</a:t>
            </a:r>
            <a:endParaRPr lang="en-US" sz="2400" b="1" dirty="0">
              <a:solidFill>
                <a:schemeClr val="tx2"/>
              </a:solidFill>
              <a:latin typeface="+mj-lt"/>
              <a:cs typeface="Arial"/>
            </a:endParaRPr>
          </a:p>
        </p:txBody>
      </p:sp>
      <p:grpSp>
        <p:nvGrpSpPr>
          <p:cNvPr id="25" name="Group 24"/>
          <p:cNvGrpSpPr/>
          <p:nvPr/>
        </p:nvGrpSpPr>
        <p:grpSpPr>
          <a:xfrm>
            <a:off x="767810" y="1444246"/>
            <a:ext cx="1644462" cy="1042050"/>
            <a:chOff x="670515" y="3972237"/>
            <a:chExt cx="1234632" cy="1042050"/>
          </a:xfrm>
        </p:grpSpPr>
        <p:sp>
          <p:nvSpPr>
            <p:cNvPr id="85" name="Text Placeholder 2"/>
            <p:cNvSpPr txBox="1">
              <a:spLocks/>
            </p:cNvSpPr>
            <p:nvPr/>
          </p:nvSpPr>
          <p:spPr>
            <a:xfrm flipH="1">
              <a:off x="670515" y="4699555"/>
              <a:ext cx="1234632" cy="31473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Mobile</a:t>
              </a:r>
              <a:endParaRPr lang="en-US" sz="1400" dirty="0">
                <a:solidFill>
                  <a:schemeClr val="tx1"/>
                </a:solidFill>
                <a:latin typeface="+mj-lt"/>
                <a:cs typeface="Arial"/>
              </a:endParaRP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9033436" y="3027455"/>
            <a:ext cx="2834375" cy="731098"/>
          </a:xfrm>
          <a:prstGeom prst="rect">
            <a:avLst/>
          </a:prstGeom>
          <a:noFill/>
        </p:spPr>
        <p:txBody>
          <a:bodyPr wrap="none" rtlCol="0">
            <a:noAutofit/>
          </a:bodyPr>
          <a:lstStyle/>
          <a:p>
            <a:pPr algn="ctr"/>
            <a:r>
              <a:rPr lang="en-US" dirty="0" smtClean="0">
                <a:solidFill>
                  <a:srgbClr val="7F7F7F"/>
                </a:solidFill>
                <a:latin typeface="Arial"/>
                <a:cs typeface="Arial"/>
              </a:rPr>
              <a:t>ESB, SOA,</a:t>
            </a:r>
          </a:p>
          <a:p>
            <a:pPr algn="ctr"/>
            <a:r>
              <a:rPr lang="en-US" dirty="0" smtClean="0">
                <a:solidFill>
                  <a:srgbClr val="7F7F7F"/>
                </a:solidFill>
                <a:latin typeface="Arial"/>
                <a:cs typeface="Arial"/>
              </a:rPr>
              <a:t>App Servers,</a:t>
            </a:r>
          </a:p>
          <a:p>
            <a:pPr algn="ctr"/>
            <a:r>
              <a:rPr lang="en-US" dirty="0" smtClean="0">
                <a:solidFill>
                  <a:srgbClr val="7F7F7F"/>
                </a:solidFill>
                <a:latin typeface="Arial"/>
                <a:cs typeface="Arial"/>
              </a:rPr>
              <a:t>Databases</a:t>
            </a:r>
            <a:endParaRPr lang="en-US" dirty="0">
              <a:solidFill>
                <a:srgbClr val="7F7F7F"/>
              </a:solidFill>
              <a:latin typeface="Arial"/>
              <a:cs typeface="Arial"/>
            </a:endParaRPr>
          </a:p>
        </p:txBody>
      </p:sp>
      <p:cxnSp>
        <p:nvCxnSpPr>
          <p:cNvPr id="42" name="Straight Arrow Connector 41"/>
          <p:cNvCxnSpPr/>
          <p:nvPr/>
        </p:nvCxnSpPr>
        <p:spPr>
          <a:xfrm flipV="1">
            <a:off x="8728021" y="2419524"/>
            <a:ext cx="0" cy="2250468"/>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728764" y="2425016"/>
            <a:ext cx="91344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728764" y="4660366"/>
            <a:ext cx="91344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132330" y="3163349"/>
            <a:ext cx="744225" cy="558897"/>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cxnSp>
        <p:nvCxnSpPr>
          <p:cNvPr id="40" name="Straight Arrow Connector 39"/>
          <p:cNvCxnSpPr/>
          <p:nvPr/>
        </p:nvCxnSpPr>
        <p:spPr>
          <a:xfrm flipH="1">
            <a:off x="4062324" y="1609556"/>
            <a:ext cx="10339" cy="3716923"/>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2412272" y="4113773"/>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2412272" y="2896277"/>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a:off x="2412272" y="1614766"/>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784569" y="5893695"/>
            <a:ext cx="1644463"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smtClean="0">
                <a:solidFill>
                  <a:srgbClr val="686868"/>
                </a:solidFill>
                <a:latin typeface="+mj-lt"/>
                <a:cs typeface="ARS Maquette Pro Medium"/>
              </a:rPr>
              <a:t>Apps</a:t>
            </a:r>
            <a:endParaRPr lang="en-US" sz="1600" b="1" dirty="0">
              <a:solidFill>
                <a:srgbClr val="686868"/>
              </a:solidFill>
              <a:latin typeface="+mj-lt"/>
              <a:cs typeface="ARS Maquette Pro Medium"/>
            </a:endParaRPr>
          </a:p>
        </p:txBody>
      </p:sp>
      <p:sp>
        <p:nvSpPr>
          <p:cNvPr id="80" name="Text Placeholder 2"/>
          <p:cNvSpPr txBox="1">
            <a:spLocks/>
          </p:cNvSpPr>
          <p:nvPr/>
        </p:nvSpPr>
        <p:spPr>
          <a:xfrm flipH="1">
            <a:off x="9177571" y="5441659"/>
            <a:ext cx="3001729"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rgbClr val="686868"/>
                </a:solidFill>
                <a:latin typeface="Arial"/>
                <a:cs typeface="Arial"/>
              </a:rPr>
              <a:t>Backend Services</a:t>
            </a:r>
            <a:endParaRPr lang="en-US" sz="1800" dirty="0">
              <a:solidFill>
                <a:srgbClr val="686868"/>
              </a:solidFill>
              <a:latin typeface="Arial"/>
              <a:cs typeface="Arial"/>
            </a:endParaRPr>
          </a:p>
        </p:txBody>
      </p:sp>
      <p:sp>
        <p:nvSpPr>
          <p:cNvPr id="59" name="Text Placeholder 2"/>
          <p:cNvSpPr txBox="1">
            <a:spLocks/>
          </p:cNvSpPr>
          <p:nvPr/>
        </p:nvSpPr>
        <p:spPr>
          <a:xfrm flipH="1">
            <a:off x="5176508" y="1124329"/>
            <a:ext cx="2632079" cy="617838"/>
          </a:xfrm>
          <a:prstGeom prst="rect">
            <a:avLst/>
          </a:prstGeom>
          <a:no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400" b="1" dirty="0" smtClean="0">
                <a:solidFill>
                  <a:schemeClr val="tx2"/>
                </a:solidFill>
                <a:latin typeface="+mj-lt"/>
                <a:cs typeface="Arial"/>
              </a:rPr>
              <a:t>Insights</a:t>
            </a:r>
          </a:p>
          <a:p>
            <a:pPr marL="0" indent="0" algn="ctr">
              <a:lnSpc>
                <a:spcPct val="70000"/>
              </a:lnSpc>
              <a:buNone/>
            </a:pPr>
            <a:r>
              <a:rPr lang="en-US" sz="1800" b="1" dirty="0" smtClean="0">
                <a:solidFill>
                  <a:schemeClr val="tx2"/>
                </a:solidFill>
                <a:latin typeface="+mj-lt"/>
                <a:cs typeface="Arial"/>
              </a:rPr>
              <a:t>Big Data</a:t>
            </a:r>
            <a:endParaRPr lang="en-US" sz="2400" b="1" dirty="0">
              <a:solidFill>
                <a:schemeClr val="tx2"/>
              </a:solidFill>
              <a:latin typeface="+mj-lt"/>
              <a:cs typeface="Arial"/>
            </a:endParaRPr>
          </a:p>
        </p:txBody>
      </p:sp>
      <p:sp>
        <p:nvSpPr>
          <p:cNvPr id="65" name="Text Placeholder 2"/>
          <p:cNvSpPr txBox="1">
            <a:spLocks/>
          </p:cNvSpPr>
          <p:nvPr/>
        </p:nvSpPr>
        <p:spPr>
          <a:xfrm flipH="1">
            <a:off x="5280919" y="5915274"/>
            <a:ext cx="2632079" cy="762017"/>
          </a:xfrm>
          <a:prstGeom prst="rect">
            <a:avLst/>
          </a:prstGeom>
          <a:no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800" b="1" dirty="0" smtClean="0">
                <a:solidFill>
                  <a:schemeClr val="tx2"/>
                </a:solidFill>
                <a:latin typeface="+mj-lt"/>
                <a:cs typeface="Arial"/>
              </a:rPr>
              <a:t>Exchange</a:t>
            </a:r>
            <a:endParaRPr lang="en-US" sz="1600" b="1" dirty="0" smtClean="0">
              <a:solidFill>
                <a:schemeClr val="tx2"/>
              </a:solidFill>
              <a:latin typeface="+mj-lt"/>
              <a:cs typeface="Arial"/>
            </a:endParaRPr>
          </a:p>
          <a:p>
            <a:pPr marL="0" indent="0" algn="ctr">
              <a:lnSpc>
                <a:spcPct val="70000"/>
              </a:lnSpc>
              <a:buNone/>
            </a:pPr>
            <a:r>
              <a:rPr lang="en-US" sz="1800" b="1" dirty="0" smtClean="0">
                <a:solidFill>
                  <a:schemeClr val="tx2"/>
                </a:solidFill>
                <a:latin typeface="+mj-lt"/>
                <a:cs typeface="Arial"/>
              </a:rPr>
              <a:t>API Networks</a:t>
            </a:r>
            <a:endParaRPr lang="en-US" sz="2400" b="1" dirty="0">
              <a:solidFill>
                <a:schemeClr val="tx2"/>
              </a:solidFill>
              <a:latin typeface="+mj-lt"/>
              <a:cs typeface="Arial"/>
            </a:endParaRPr>
          </a:p>
        </p:txBody>
      </p:sp>
      <p:grpSp>
        <p:nvGrpSpPr>
          <p:cNvPr id="17" name="Group 16"/>
          <p:cNvGrpSpPr/>
          <p:nvPr/>
        </p:nvGrpSpPr>
        <p:grpSpPr>
          <a:xfrm>
            <a:off x="5880314" y="1794501"/>
            <a:ext cx="1272949" cy="955707"/>
            <a:chOff x="2946400" y="4098892"/>
            <a:chExt cx="955707" cy="955707"/>
          </a:xfrm>
        </p:grpSpPr>
        <p:pic>
          <p:nvPicPr>
            <p:cNvPr id="16" name="Picture 15"/>
            <p:cNvPicPr>
              <a:picLocks noChangeAspect="1"/>
            </p:cNvPicPr>
            <p:nvPr/>
          </p:nvPicPr>
          <p:blipFill>
            <a:blip r:embed="rId16">
              <a:duotone>
                <a:schemeClr val="accent3">
                  <a:shade val="45000"/>
                  <a:satMod val="135000"/>
                </a:schemeClr>
                <a:prstClr val="white"/>
              </a:duotone>
            </a:blip>
            <a:stretch>
              <a:fillRect/>
            </a:stretch>
          </p:blipFill>
          <p:spPr>
            <a:xfrm>
              <a:off x="2946400" y="4098892"/>
              <a:ext cx="955707" cy="955707"/>
            </a:xfrm>
            <a:prstGeom prst="rect">
              <a:avLst/>
            </a:prstGeom>
          </p:spPr>
        </p:pic>
        <p:pic>
          <p:nvPicPr>
            <p:cNvPr id="68" name="Picture 67" descr="red_graph.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7818" y="4342682"/>
              <a:ext cx="391193" cy="391193"/>
            </a:xfrm>
            <a:prstGeom prst="rect">
              <a:avLst/>
            </a:prstGeom>
          </p:spPr>
        </p:pic>
      </p:grpSp>
      <p:grpSp>
        <p:nvGrpSpPr>
          <p:cNvPr id="9" name="Group 8"/>
          <p:cNvGrpSpPr/>
          <p:nvPr/>
        </p:nvGrpSpPr>
        <p:grpSpPr>
          <a:xfrm>
            <a:off x="5948043" y="5170562"/>
            <a:ext cx="1113274" cy="835826"/>
            <a:chOff x="4462912" y="5094259"/>
            <a:chExt cx="835826" cy="835826"/>
          </a:xfrm>
        </p:grpSpPr>
        <p:grpSp>
          <p:nvGrpSpPr>
            <p:cNvPr id="18" name="Group 17"/>
            <p:cNvGrpSpPr/>
            <p:nvPr/>
          </p:nvGrpSpPr>
          <p:grpSpPr>
            <a:xfrm>
              <a:off x="4577942" y="5170562"/>
              <a:ext cx="680002" cy="702170"/>
              <a:chOff x="4468264" y="5302206"/>
              <a:chExt cx="749209" cy="773634"/>
            </a:xfrm>
          </p:grpSpPr>
          <p:pic>
            <p:nvPicPr>
              <p:cNvPr id="77" name="Picture 76"/>
              <p:cNvPicPr>
                <a:picLocks noChangeAspect="1"/>
              </p:cNvPicPr>
              <p:nvPr/>
            </p:nvPicPr>
            <p:blipFill>
              <a:blip r:embed="rId15">
                <a:duotone>
                  <a:prstClr val="black"/>
                  <a:schemeClr val="tx2">
                    <a:tint val="45000"/>
                    <a:satMod val="400000"/>
                  </a:schemeClr>
                </a:duotone>
              </a:blip>
              <a:stretch>
                <a:fillRect/>
              </a:stretch>
            </p:blipFill>
            <p:spPr>
              <a:xfrm>
                <a:off x="4468264" y="5302206"/>
                <a:ext cx="415154" cy="446801"/>
              </a:xfrm>
              <a:prstGeom prst="rect">
                <a:avLst/>
              </a:prstGeom>
            </p:spPr>
          </p:pic>
          <p:pic>
            <p:nvPicPr>
              <p:cNvPr id="78" name="Picture 77"/>
              <p:cNvPicPr>
                <a:picLocks noChangeAspect="1"/>
              </p:cNvPicPr>
              <p:nvPr/>
            </p:nvPicPr>
            <p:blipFill>
              <a:blip r:embed="rId15">
                <a:duotone>
                  <a:prstClr val="black"/>
                  <a:schemeClr val="accent5">
                    <a:tint val="45000"/>
                    <a:satMod val="400000"/>
                  </a:schemeClr>
                </a:duotone>
              </a:blip>
              <a:stretch>
                <a:fillRect/>
              </a:stretch>
            </p:blipFill>
            <p:spPr>
              <a:xfrm>
                <a:off x="4802319" y="5400929"/>
                <a:ext cx="415154" cy="446801"/>
              </a:xfrm>
              <a:prstGeom prst="rect">
                <a:avLst/>
              </a:prstGeom>
            </p:spPr>
          </p:pic>
          <p:pic>
            <p:nvPicPr>
              <p:cNvPr id="82" name="Picture 81"/>
              <p:cNvPicPr>
                <a:picLocks noChangeAspect="1"/>
              </p:cNvPicPr>
              <p:nvPr/>
            </p:nvPicPr>
            <p:blipFill>
              <a:blip r:embed="rId15">
                <a:duotone>
                  <a:prstClr val="black"/>
                  <a:schemeClr val="accent4">
                    <a:tint val="45000"/>
                    <a:satMod val="400000"/>
                  </a:schemeClr>
                </a:duotone>
              </a:blip>
              <a:stretch>
                <a:fillRect/>
              </a:stretch>
            </p:blipFill>
            <p:spPr>
              <a:xfrm>
                <a:off x="4532030" y="5629039"/>
                <a:ext cx="415154" cy="446801"/>
              </a:xfrm>
              <a:prstGeom prst="rect">
                <a:avLst/>
              </a:prstGeom>
            </p:spPr>
          </p:pic>
        </p:grpSp>
        <p:sp>
          <p:nvSpPr>
            <p:cNvPr id="3" name="Oval 2"/>
            <p:cNvSpPr/>
            <p:nvPr/>
          </p:nvSpPr>
          <p:spPr>
            <a:xfrm>
              <a:off x="4462912" y="5094259"/>
              <a:ext cx="835826" cy="835826"/>
            </a:xfrm>
            <a:prstGeom prst="ellipse">
              <a:avLst/>
            </a:prstGeom>
            <a:noFill/>
            <a:ln>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01303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Sessions in the Product Deep Dive Track</a:t>
            </a:r>
            <a:endParaRPr lang="en-US" dirty="0"/>
          </a:p>
        </p:txBody>
      </p:sp>
    </p:spTree>
    <p:extLst>
      <p:ext uri="{BB962C8B-B14F-4D97-AF65-F5344CB8AC3E}">
        <p14:creationId xmlns:p14="http://schemas.microsoft.com/office/powerpoint/2010/main" val="14831581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632104" y="6518713"/>
            <a:ext cx="2841837" cy="365125"/>
          </a:xfrm>
          <a:prstGeom prst="rect">
            <a:avLst/>
          </a:prstGeom>
        </p:spPr>
        <p:txBody>
          <a:bodyPr/>
          <a:lstStyle/>
          <a:p>
            <a:fld id="{72EC1214-2C7B-1846-91C7-D93747619575}" type="slidenum">
              <a:rPr lang="en-US" sz="1800" smtClean="0"/>
              <a:t>26</a:t>
            </a:fld>
            <a:endParaRPr lang="en-US" sz="1800" dirty="0"/>
          </a:p>
        </p:txBody>
      </p:sp>
      <p:sp>
        <p:nvSpPr>
          <p:cNvPr id="5" name="Rounded Rectangle 4"/>
          <p:cNvSpPr/>
          <p:nvPr/>
        </p:nvSpPr>
        <p:spPr>
          <a:xfrm>
            <a:off x="210760" y="2211640"/>
            <a:ext cx="3227722" cy="71319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Arial"/>
                <a:cs typeface="Arial"/>
              </a:rPr>
              <a:t>Apigee Edge: </a:t>
            </a:r>
          </a:p>
          <a:p>
            <a:pPr algn="ctr"/>
            <a:r>
              <a:rPr lang="en-US" sz="2000" dirty="0" smtClean="0">
                <a:solidFill>
                  <a:schemeClr val="tx1"/>
                </a:solidFill>
                <a:latin typeface="Arial"/>
                <a:cs typeface="Arial"/>
              </a:rPr>
              <a:t>API Services</a:t>
            </a:r>
            <a:endParaRPr lang="en-US" sz="2000" dirty="0">
              <a:solidFill>
                <a:schemeClr val="tx1"/>
              </a:solidFill>
              <a:latin typeface="Arial"/>
              <a:cs typeface="Arial"/>
            </a:endParaRPr>
          </a:p>
        </p:txBody>
      </p:sp>
      <p:sp>
        <p:nvSpPr>
          <p:cNvPr id="6" name="Rounded Rectangle 5"/>
          <p:cNvSpPr/>
          <p:nvPr/>
        </p:nvSpPr>
        <p:spPr>
          <a:xfrm>
            <a:off x="210760" y="3159384"/>
            <a:ext cx="3227722" cy="71319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Arial"/>
                <a:cs typeface="Arial"/>
              </a:rPr>
              <a:t>Apigee Edge: </a:t>
            </a:r>
            <a:endParaRPr lang="en-US" sz="2000" dirty="0">
              <a:solidFill>
                <a:schemeClr val="tx1"/>
              </a:solidFill>
              <a:latin typeface="Arial"/>
              <a:cs typeface="Arial"/>
            </a:endParaRPr>
          </a:p>
          <a:p>
            <a:pPr algn="ctr"/>
            <a:r>
              <a:rPr lang="en-US" sz="2000" dirty="0" smtClean="0">
                <a:solidFill>
                  <a:schemeClr val="tx1"/>
                </a:solidFill>
                <a:latin typeface="Arial"/>
                <a:cs typeface="Arial"/>
              </a:rPr>
              <a:t>Developer Services</a:t>
            </a:r>
            <a:endParaRPr lang="en-US" sz="2000" dirty="0">
              <a:solidFill>
                <a:schemeClr val="tx1"/>
              </a:solidFill>
              <a:latin typeface="Arial"/>
              <a:cs typeface="Arial"/>
            </a:endParaRPr>
          </a:p>
        </p:txBody>
      </p:sp>
      <p:sp>
        <p:nvSpPr>
          <p:cNvPr id="7" name="Rounded Rectangle 6"/>
          <p:cNvSpPr/>
          <p:nvPr/>
        </p:nvSpPr>
        <p:spPr>
          <a:xfrm>
            <a:off x="210760" y="3918547"/>
            <a:ext cx="3227722" cy="713197"/>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Arial"/>
                <a:cs typeface="Arial"/>
              </a:rPr>
              <a:t>Apigee Edge: </a:t>
            </a:r>
          </a:p>
          <a:p>
            <a:pPr algn="ctr"/>
            <a:r>
              <a:rPr lang="en-US" sz="2000" dirty="0" smtClean="0">
                <a:solidFill>
                  <a:schemeClr val="tx1"/>
                </a:solidFill>
                <a:latin typeface="Arial"/>
                <a:cs typeface="Arial"/>
              </a:rPr>
              <a:t>Analytics Services</a:t>
            </a:r>
            <a:endParaRPr lang="en-US" sz="2000" dirty="0">
              <a:solidFill>
                <a:schemeClr val="tx1"/>
              </a:solidFill>
              <a:latin typeface="Arial"/>
              <a:cs typeface="Arial"/>
            </a:endParaRPr>
          </a:p>
        </p:txBody>
      </p:sp>
      <p:sp>
        <p:nvSpPr>
          <p:cNvPr id="8" name="Rounded Rectangle 7"/>
          <p:cNvSpPr/>
          <p:nvPr/>
        </p:nvSpPr>
        <p:spPr>
          <a:xfrm>
            <a:off x="210760" y="4751438"/>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Arial"/>
                <a:cs typeface="Arial"/>
              </a:rPr>
              <a:t>Apigee Insights</a:t>
            </a:r>
            <a:endParaRPr lang="en-US" sz="2000" dirty="0">
              <a:solidFill>
                <a:schemeClr val="tx1"/>
              </a:solidFill>
              <a:latin typeface="Arial"/>
              <a:cs typeface="Arial"/>
            </a:endParaRPr>
          </a:p>
        </p:txBody>
      </p:sp>
      <p:sp>
        <p:nvSpPr>
          <p:cNvPr id="9" name="Rounded Rectangle 8"/>
          <p:cNvSpPr/>
          <p:nvPr/>
        </p:nvSpPr>
        <p:spPr>
          <a:xfrm>
            <a:off x="4424757" y="1965175"/>
            <a:ext cx="3753164"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API Services: </a:t>
            </a:r>
            <a:r>
              <a:rPr lang="en-US" dirty="0" smtClean="0">
                <a:solidFill>
                  <a:schemeClr val="tx1"/>
                </a:solidFill>
                <a:latin typeface="Arial"/>
                <a:cs typeface="Arial"/>
              </a:rPr>
              <a:t/>
            </a:r>
            <a:br>
              <a:rPr lang="en-US" dirty="0" smtClean="0">
                <a:solidFill>
                  <a:schemeClr val="tx1"/>
                </a:solidFill>
                <a:latin typeface="Arial"/>
                <a:cs typeface="Arial"/>
              </a:rPr>
            </a:br>
            <a:r>
              <a:rPr lang="en-US" dirty="0" smtClean="0">
                <a:solidFill>
                  <a:schemeClr val="tx1"/>
                </a:solidFill>
                <a:latin typeface="Arial"/>
                <a:cs typeface="Arial"/>
              </a:rPr>
              <a:t>Building </a:t>
            </a:r>
            <a:r>
              <a:rPr lang="en-US" dirty="0">
                <a:solidFill>
                  <a:schemeClr val="tx1"/>
                </a:solidFill>
                <a:latin typeface="Arial"/>
                <a:cs typeface="Arial"/>
              </a:rPr>
              <a:t>State-of-the-Art APIs</a:t>
            </a:r>
          </a:p>
        </p:txBody>
      </p:sp>
      <p:sp>
        <p:nvSpPr>
          <p:cNvPr id="10" name="Rounded Rectangle 9"/>
          <p:cNvSpPr/>
          <p:nvPr/>
        </p:nvSpPr>
        <p:spPr>
          <a:xfrm>
            <a:off x="4424757" y="2618516"/>
            <a:ext cx="3753164"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API </a:t>
            </a:r>
            <a:r>
              <a:rPr lang="en-US" dirty="0" smtClean="0">
                <a:solidFill>
                  <a:schemeClr val="tx1"/>
                </a:solidFill>
                <a:latin typeface="Arial"/>
                <a:cs typeface="Arial"/>
              </a:rPr>
              <a:t>Services:</a:t>
            </a:r>
            <a:br>
              <a:rPr lang="en-US" dirty="0" smtClean="0">
                <a:solidFill>
                  <a:schemeClr val="tx1"/>
                </a:solidFill>
                <a:latin typeface="Arial"/>
                <a:cs typeface="Arial"/>
              </a:rPr>
            </a:br>
            <a:r>
              <a:rPr lang="en-US" dirty="0" smtClean="0">
                <a:solidFill>
                  <a:schemeClr val="tx1"/>
                </a:solidFill>
                <a:latin typeface="Arial"/>
                <a:cs typeface="Arial"/>
              </a:rPr>
              <a:t>Building </a:t>
            </a:r>
            <a:r>
              <a:rPr lang="en-US" dirty="0">
                <a:solidFill>
                  <a:schemeClr val="tx1"/>
                </a:solidFill>
                <a:latin typeface="Arial"/>
                <a:cs typeface="Arial"/>
              </a:rPr>
              <a:t>Apps That Stand Out</a:t>
            </a:r>
          </a:p>
        </p:txBody>
      </p:sp>
      <p:sp>
        <p:nvSpPr>
          <p:cNvPr id="11" name="Rounded Rectangle 10"/>
          <p:cNvSpPr/>
          <p:nvPr/>
        </p:nvSpPr>
        <p:spPr>
          <a:xfrm>
            <a:off x="4424757" y="3274012"/>
            <a:ext cx="3753164"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Developer Services: </a:t>
            </a:r>
            <a:r>
              <a:rPr lang="en-US" dirty="0" smtClean="0">
                <a:solidFill>
                  <a:schemeClr val="tx1"/>
                </a:solidFill>
                <a:latin typeface="Arial"/>
                <a:cs typeface="Arial"/>
              </a:rPr>
              <a:t/>
            </a:r>
            <a:br>
              <a:rPr lang="en-US" dirty="0" smtClean="0">
                <a:solidFill>
                  <a:schemeClr val="tx1"/>
                </a:solidFill>
                <a:latin typeface="Arial"/>
                <a:cs typeface="Arial"/>
              </a:rPr>
            </a:br>
            <a:r>
              <a:rPr lang="en-US" dirty="0" smtClean="0">
                <a:solidFill>
                  <a:schemeClr val="tx1"/>
                </a:solidFill>
                <a:latin typeface="Arial"/>
                <a:cs typeface="Arial"/>
              </a:rPr>
              <a:t>Making </a:t>
            </a:r>
            <a:r>
              <a:rPr lang="en-US" dirty="0">
                <a:solidFill>
                  <a:schemeClr val="tx1"/>
                </a:solidFill>
                <a:latin typeface="Arial"/>
                <a:cs typeface="Arial"/>
              </a:rPr>
              <a:t>Developers Successful</a:t>
            </a:r>
          </a:p>
        </p:txBody>
      </p:sp>
      <p:sp>
        <p:nvSpPr>
          <p:cNvPr id="12" name="Rounded Rectangle 11"/>
          <p:cNvSpPr/>
          <p:nvPr/>
        </p:nvSpPr>
        <p:spPr>
          <a:xfrm>
            <a:off x="4424757" y="3999216"/>
            <a:ext cx="3753164"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Analytics Services: </a:t>
            </a:r>
            <a:r>
              <a:rPr lang="en-US" dirty="0" smtClean="0">
                <a:solidFill>
                  <a:schemeClr val="tx1"/>
                </a:solidFill>
                <a:latin typeface="Arial"/>
                <a:cs typeface="Arial"/>
              </a:rPr>
              <a:t>Measure </a:t>
            </a:r>
            <a:r>
              <a:rPr lang="en-US" dirty="0">
                <a:solidFill>
                  <a:schemeClr val="tx1"/>
                </a:solidFill>
                <a:latin typeface="Arial"/>
                <a:cs typeface="Arial"/>
              </a:rPr>
              <a:t>Everything, Everywhere . . .</a:t>
            </a:r>
          </a:p>
        </p:txBody>
      </p:sp>
      <p:sp>
        <p:nvSpPr>
          <p:cNvPr id="25" name="Rounded Rectangle 24"/>
          <p:cNvSpPr/>
          <p:nvPr/>
        </p:nvSpPr>
        <p:spPr>
          <a:xfrm>
            <a:off x="210760" y="5429811"/>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Arial"/>
                <a:cs typeface="Arial"/>
              </a:rPr>
              <a:t>Apigee</a:t>
            </a:r>
            <a:endParaRPr lang="en-US" sz="2000" dirty="0">
              <a:solidFill>
                <a:schemeClr val="tx1"/>
              </a:solidFill>
              <a:latin typeface="Arial"/>
              <a:cs typeface="Arial"/>
            </a:endParaRPr>
          </a:p>
        </p:txBody>
      </p:sp>
      <p:sp>
        <p:nvSpPr>
          <p:cNvPr id="2" name="TextBox 1"/>
          <p:cNvSpPr txBox="1"/>
          <p:nvPr/>
        </p:nvSpPr>
        <p:spPr>
          <a:xfrm>
            <a:off x="8897894" y="1320775"/>
            <a:ext cx="2160793" cy="523220"/>
          </a:xfrm>
          <a:prstGeom prst="rect">
            <a:avLst/>
          </a:prstGeom>
          <a:noFill/>
        </p:spPr>
        <p:txBody>
          <a:bodyPr wrap="none" rtlCol="0">
            <a:spAutoFit/>
          </a:bodyPr>
          <a:lstStyle/>
          <a:p>
            <a:r>
              <a:rPr lang="en-US" sz="2800" b="1" dirty="0" smtClean="0">
                <a:latin typeface="Arial"/>
                <a:cs typeface="Arial"/>
              </a:rPr>
              <a:t>Nov 6, 2013</a:t>
            </a:r>
          </a:p>
        </p:txBody>
      </p:sp>
      <p:sp>
        <p:nvSpPr>
          <p:cNvPr id="26" name="TextBox 25"/>
          <p:cNvSpPr txBox="1"/>
          <p:nvPr/>
        </p:nvSpPr>
        <p:spPr>
          <a:xfrm>
            <a:off x="5146799" y="1320775"/>
            <a:ext cx="2160793" cy="523220"/>
          </a:xfrm>
          <a:prstGeom prst="rect">
            <a:avLst/>
          </a:prstGeom>
          <a:noFill/>
        </p:spPr>
        <p:txBody>
          <a:bodyPr wrap="none" rtlCol="0">
            <a:spAutoFit/>
          </a:bodyPr>
          <a:lstStyle/>
          <a:p>
            <a:r>
              <a:rPr lang="en-US" sz="2800" b="1" dirty="0" smtClean="0">
                <a:latin typeface="Arial"/>
                <a:cs typeface="Arial"/>
              </a:rPr>
              <a:t>Nov 5, 2013</a:t>
            </a:r>
          </a:p>
        </p:txBody>
      </p:sp>
      <p:cxnSp>
        <p:nvCxnSpPr>
          <p:cNvPr id="28" name="Straight Connector 27"/>
          <p:cNvCxnSpPr>
            <a:stCxn id="5" idx="3"/>
            <a:endCxn id="9" idx="1"/>
          </p:cNvCxnSpPr>
          <p:nvPr/>
        </p:nvCxnSpPr>
        <p:spPr>
          <a:xfrm flipV="1">
            <a:off x="3438482" y="2264460"/>
            <a:ext cx="986275" cy="30377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5" idx="3"/>
            <a:endCxn id="10" idx="1"/>
          </p:cNvCxnSpPr>
          <p:nvPr/>
        </p:nvCxnSpPr>
        <p:spPr>
          <a:xfrm>
            <a:off x="3438482" y="2568239"/>
            <a:ext cx="986275" cy="34956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1" idx="1"/>
          </p:cNvCxnSpPr>
          <p:nvPr/>
        </p:nvCxnSpPr>
        <p:spPr>
          <a:xfrm>
            <a:off x="3438482" y="3573297"/>
            <a:ext cx="98627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 idx="3"/>
            <a:endCxn id="12" idx="1"/>
          </p:cNvCxnSpPr>
          <p:nvPr/>
        </p:nvCxnSpPr>
        <p:spPr>
          <a:xfrm>
            <a:off x="3438482" y="4275146"/>
            <a:ext cx="986275" cy="2335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8281682" y="1965175"/>
            <a:ext cx="3629399"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API Services: Harness the Power of Enterprise Infrastructure </a:t>
            </a:r>
          </a:p>
        </p:txBody>
      </p:sp>
      <p:sp>
        <p:nvSpPr>
          <p:cNvPr id="42" name="Rounded Rectangle 41"/>
          <p:cNvSpPr/>
          <p:nvPr/>
        </p:nvSpPr>
        <p:spPr>
          <a:xfrm>
            <a:off x="8375753" y="4751438"/>
            <a:ext cx="3535327"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Apigee Insights: Data &amp; Context-Driven Actions </a:t>
            </a:r>
          </a:p>
        </p:txBody>
      </p:sp>
      <p:sp>
        <p:nvSpPr>
          <p:cNvPr id="43" name="Rounded Rectangle 42"/>
          <p:cNvSpPr/>
          <p:nvPr/>
        </p:nvSpPr>
        <p:spPr>
          <a:xfrm>
            <a:off x="8375753" y="5429811"/>
            <a:ext cx="3535327"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We Built this City: An Inside Look at the Apigee Cloud</a:t>
            </a:r>
          </a:p>
        </p:txBody>
      </p:sp>
      <p:cxnSp>
        <p:nvCxnSpPr>
          <p:cNvPr id="45" name="Straight Connector 44"/>
          <p:cNvCxnSpPr>
            <a:stCxn id="8" idx="3"/>
            <a:endCxn id="42" idx="1"/>
          </p:cNvCxnSpPr>
          <p:nvPr/>
        </p:nvCxnSpPr>
        <p:spPr>
          <a:xfrm>
            <a:off x="3438482" y="5050723"/>
            <a:ext cx="4937271"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5" idx="3"/>
            <a:endCxn id="43" idx="1"/>
          </p:cNvCxnSpPr>
          <p:nvPr/>
        </p:nvCxnSpPr>
        <p:spPr>
          <a:xfrm>
            <a:off x="3438482" y="5729096"/>
            <a:ext cx="4937271"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8" name="Title 47"/>
          <p:cNvSpPr>
            <a:spLocks noGrp="1"/>
          </p:cNvSpPr>
          <p:nvPr>
            <p:ph type="title"/>
          </p:nvPr>
        </p:nvSpPr>
        <p:spPr/>
        <p:txBody>
          <a:bodyPr>
            <a:normAutofit/>
          </a:bodyPr>
          <a:lstStyle/>
          <a:p>
            <a:r>
              <a:rPr lang="en-US" dirty="0" smtClean="0"/>
              <a:t>Session Details</a:t>
            </a:r>
            <a:endParaRPr lang="en-US" dirty="0"/>
          </a:p>
        </p:txBody>
      </p:sp>
    </p:spTree>
    <p:extLst>
      <p:ext uri="{BB962C8B-B14F-4D97-AF65-F5344CB8AC3E}">
        <p14:creationId xmlns:p14="http://schemas.microsoft.com/office/powerpoint/2010/main" val="6356295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0247" y="739070"/>
            <a:ext cx="5479656" cy="2031325"/>
          </a:xfrm>
          <a:prstGeom prst="rect">
            <a:avLst/>
          </a:prstGeom>
          <a:noFill/>
          <a:effectLst/>
        </p:spPr>
        <p:txBody>
          <a:bodyPr wrap="square" rtlCol="0">
            <a:spAutoFit/>
          </a:bodyPr>
          <a:lstStyle/>
          <a:p>
            <a:pPr algn="r"/>
            <a:r>
              <a:rPr lang="en-US" b="1" dirty="0">
                <a:ln w="18415" cmpd="sng">
                  <a:noFill/>
                  <a:prstDash val="solid"/>
                </a:ln>
                <a:latin typeface="Arial"/>
                <a:cs typeface="Arial"/>
              </a:rPr>
              <a:t>We would love your feedback!</a:t>
            </a:r>
          </a:p>
          <a:p>
            <a:pPr algn="r"/>
            <a:endParaRPr lang="en-US" dirty="0">
              <a:ln w="18415" cmpd="sng">
                <a:noFill/>
                <a:prstDash val="solid"/>
              </a:ln>
              <a:latin typeface="Arial"/>
              <a:cs typeface="Arial"/>
            </a:endParaRPr>
          </a:p>
          <a:p>
            <a:pPr algn="r"/>
            <a:r>
              <a:rPr lang="en-US" dirty="0">
                <a:ln w="18415" cmpd="sng">
                  <a:noFill/>
                  <a:prstDash val="solid"/>
                </a:ln>
                <a:latin typeface="Arial"/>
                <a:cs typeface="Arial"/>
              </a:rPr>
              <a:t>Don’t forget to fill out the session’s </a:t>
            </a:r>
            <a:br>
              <a:rPr lang="en-US" dirty="0">
                <a:ln w="18415" cmpd="sng">
                  <a:noFill/>
                  <a:prstDash val="solid"/>
                </a:ln>
                <a:latin typeface="Arial"/>
                <a:cs typeface="Arial"/>
              </a:rPr>
            </a:br>
            <a:r>
              <a:rPr lang="en-US" dirty="0">
                <a:ln w="18415" cmpd="sng">
                  <a:noFill/>
                  <a:prstDash val="solid"/>
                </a:ln>
                <a:latin typeface="Arial"/>
                <a:cs typeface="Arial"/>
              </a:rPr>
              <a:t>survey – found in the session details </a:t>
            </a:r>
            <a:br>
              <a:rPr lang="en-US" dirty="0">
                <a:ln w="18415" cmpd="sng">
                  <a:noFill/>
                  <a:prstDash val="solid"/>
                </a:ln>
                <a:latin typeface="Arial"/>
                <a:cs typeface="Arial"/>
              </a:rPr>
            </a:br>
            <a:r>
              <a:rPr lang="en-US" dirty="0">
                <a:ln w="18415" cmpd="sng">
                  <a:noFill/>
                  <a:prstDash val="solid"/>
                </a:ln>
                <a:latin typeface="Arial"/>
                <a:cs typeface="Arial"/>
              </a:rPr>
              <a:t>on the conference app</a:t>
            </a:r>
          </a:p>
          <a:p>
            <a:pPr algn="r"/>
            <a:endParaRPr lang="en-US" dirty="0">
              <a:ln w="18415" cmpd="sng">
                <a:noFill/>
                <a:prstDash val="solid"/>
              </a:ln>
              <a:latin typeface="Arial"/>
              <a:cs typeface="Arial"/>
            </a:endParaRPr>
          </a:p>
          <a:p>
            <a:pPr algn="r"/>
            <a:r>
              <a:rPr lang="en-US" dirty="0">
                <a:ln w="18415" cmpd="sng">
                  <a:noFill/>
                  <a:prstDash val="solid"/>
                </a:ln>
                <a:latin typeface="Arial"/>
                <a:cs typeface="Arial"/>
              </a:rPr>
              <a:t>#</a:t>
            </a:r>
            <a:r>
              <a:rPr lang="en-US" dirty="0" err="1">
                <a:ln w="18415" cmpd="sng">
                  <a:noFill/>
                  <a:prstDash val="solid"/>
                </a:ln>
                <a:latin typeface="Arial"/>
                <a:cs typeface="Arial"/>
              </a:rPr>
              <a:t>iloveapis</a:t>
            </a:r>
            <a:endParaRPr lang="en-US" dirty="0">
              <a:ln w="18415" cmpd="sng">
                <a:noFill/>
                <a:prstDash val="solid"/>
              </a:ln>
              <a:latin typeface="Arial"/>
              <a:cs typeface="Arial"/>
            </a:endParaRPr>
          </a:p>
        </p:txBody>
      </p:sp>
    </p:spTree>
    <p:extLst>
      <p:ext uri="{BB962C8B-B14F-4D97-AF65-F5344CB8AC3E}">
        <p14:creationId xmlns:p14="http://schemas.microsoft.com/office/powerpoint/2010/main" val="34649475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6650609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changes everything</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a:t>
            </a:fld>
            <a:endParaRPr lang="en-US"/>
          </a:p>
        </p:txBody>
      </p:sp>
      <p:pic>
        <p:nvPicPr>
          <p:cNvPr id="12" name="Picture 11" descr="iStock_000023264507XSmall.jpg"/>
          <p:cNvPicPr>
            <a:picLocks noChangeAspect="1"/>
          </p:cNvPicPr>
          <p:nvPr/>
        </p:nvPicPr>
        <p:blipFill>
          <a:blip r:embed="rId3"/>
          <a:srcRect l="20376" t="3373" r="14326"/>
          <a:stretch>
            <a:fillRect/>
          </a:stretch>
        </p:blipFill>
        <p:spPr>
          <a:xfrm rot="20904309">
            <a:off x="3686835" y="1928399"/>
            <a:ext cx="1358294"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3" name="Picture 12" descr="roundabout-washer.jpg"/>
          <p:cNvPicPr>
            <a:picLocks noChangeAspect="1"/>
          </p:cNvPicPr>
          <p:nvPr/>
        </p:nvPicPr>
        <p:blipFill>
          <a:blip r:embed="rId4"/>
          <a:srcRect l="3847" t="3846" r="3847" b="3846"/>
          <a:stretch>
            <a:fillRect/>
          </a:stretch>
        </p:blipFill>
        <p:spPr>
          <a:xfrm rot="20880761">
            <a:off x="6670651" y="1932431"/>
            <a:ext cx="136245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4" name="Picture 13" descr="iStock_000024716990Small.jpg"/>
          <p:cNvPicPr>
            <a:picLocks noChangeAspect="1"/>
          </p:cNvPicPr>
          <p:nvPr/>
        </p:nvPicPr>
        <p:blipFill>
          <a:blip r:embed="rId5"/>
          <a:srcRect l="1496" t="12222" r="1240" b="15555"/>
          <a:stretch>
            <a:fillRect/>
          </a:stretch>
        </p:blipFill>
        <p:spPr>
          <a:xfrm rot="337707">
            <a:off x="1197169" y="1869327"/>
            <a:ext cx="136245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8" name="Picture 17" descr="iStock_000018051724XSmall.jpg"/>
          <p:cNvPicPr>
            <a:picLocks noChangeAspect="1"/>
          </p:cNvPicPr>
          <p:nvPr/>
        </p:nvPicPr>
        <p:blipFill>
          <a:blip r:embed="rId6"/>
          <a:srcRect l="18368" r="18367" b="5572"/>
          <a:stretch>
            <a:fillRect/>
          </a:stretch>
        </p:blipFill>
        <p:spPr>
          <a:xfrm>
            <a:off x="9365480" y="1805798"/>
            <a:ext cx="137571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9" name="Picture 18" descr="iStock_000016088897XSmall.jpg"/>
          <p:cNvPicPr>
            <a:picLocks noChangeAspect="1"/>
          </p:cNvPicPr>
          <p:nvPr/>
        </p:nvPicPr>
        <p:blipFill>
          <a:blip r:embed="rId7"/>
          <a:srcRect l="14986" r="18867"/>
          <a:stretch>
            <a:fillRect/>
          </a:stretch>
        </p:blipFill>
        <p:spPr>
          <a:xfrm>
            <a:off x="5113353" y="4355289"/>
            <a:ext cx="1362651" cy="1366909"/>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21" name="Picture 20" descr="infotainment.jpg"/>
          <p:cNvPicPr>
            <a:picLocks noChangeAspect="1"/>
          </p:cNvPicPr>
          <p:nvPr/>
        </p:nvPicPr>
        <p:blipFill>
          <a:blip r:embed="rId8"/>
          <a:srcRect l="10000" r="18333"/>
          <a:stretch>
            <a:fillRect/>
          </a:stretch>
        </p:blipFill>
        <p:spPr>
          <a:xfrm>
            <a:off x="2195045" y="4359742"/>
            <a:ext cx="1368729"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l="-5970" t="-6890" r="-6233" b="-9367"/>
          <a:stretch/>
        </p:blipFill>
        <p:spPr>
          <a:xfrm>
            <a:off x="8025583" y="4359742"/>
            <a:ext cx="1339897" cy="1362456"/>
          </a:xfrm>
          <a:prstGeom prst="ellipse">
            <a:avLst/>
          </a:prstGeom>
          <a:solidFill>
            <a:srgbClr val="FFFFFF"/>
          </a:solidFill>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spTree>
    <p:extLst>
      <p:ext uri="{BB962C8B-B14F-4D97-AF65-F5344CB8AC3E}">
        <p14:creationId xmlns:p14="http://schemas.microsoft.com/office/powerpoint/2010/main" val="28283870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your services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4</a:t>
            </a:fld>
            <a:endParaRPr lang="en-US"/>
          </a:p>
        </p:txBody>
      </p:sp>
      <p:grpSp>
        <p:nvGrpSpPr>
          <p:cNvPr id="5" name="Group 4"/>
          <p:cNvGrpSpPr/>
          <p:nvPr/>
        </p:nvGrpSpPr>
        <p:grpSpPr>
          <a:xfrm>
            <a:off x="7681873" y="4754968"/>
            <a:ext cx="1660193" cy="1175023"/>
            <a:chOff x="2014425" y="1262886"/>
            <a:chExt cx="1545388" cy="1204000"/>
          </a:xfrm>
        </p:grpSpPr>
        <p:pic>
          <p:nvPicPr>
            <p:cNvPr id="6" name="Picture 5" descr="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7" name="Picture 6" descr="mar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pic>
        <p:nvPicPr>
          <p:cNvPr id="8" name="Picture 7" descr="smartpho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65" y="1552250"/>
            <a:ext cx="780491" cy="1190570"/>
          </a:xfrm>
          <a:prstGeom prst="rect">
            <a:avLst/>
          </a:prstGeom>
        </p:spPr>
      </p:pic>
      <p:grpSp>
        <p:nvGrpSpPr>
          <p:cNvPr id="9" name="Group 8"/>
          <p:cNvGrpSpPr/>
          <p:nvPr/>
        </p:nvGrpSpPr>
        <p:grpSpPr>
          <a:xfrm>
            <a:off x="7734927" y="3239469"/>
            <a:ext cx="1396006" cy="1108933"/>
            <a:chOff x="4779163" y="1376035"/>
            <a:chExt cx="1310684" cy="1146086"/>
          </a:xfrm>
        </p:grpSpPr>
        <p:pic>
          <p:nvPicPr>
            <p:cNvPr id="10" name="Picture 9" descr="displa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11" name="Picture 10" descr="cha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pic>
        <p:nvPicPr>
          <p:cNvPr id="12" name="Picture 11" descr="partn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4273" y="3163043"/>
            <a:ext cx="1310243" cy="1092963"/>
          </a:xfrm>
          <a:prstGeom prst="rect">
            <a:avLst/>
          </a:prstGeom>
        </p:spPr>
      </p:pic>
      <p:pic>
        <p:nvPicPr>
          <p:cNvPr id="13" name="Picture 12" descr="us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9356" y="4864502"/>
            <a:ext cx="1166144" cy="1092963"/>
          </a:xfrm>
          <a:prstGeom prst="rect">
            <a:avLst/>
          </a:prstGeom>
        </p:spPr>
      </p:pic>
      <p:pic>
        <p:nvPicPr>
          <p:cNvPr id="14" name="Picture 13" descr="desk_gu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7758" y="1383616"/>
            <a:ext cx="1183077" cy="1159487"/>
          </a:xfrm>
          <a:prstGeom prst="rect">
            <a:avLst/>
          </a:prstGeom>
        </p:spPr>
      </p:pic>
      <p:sp>
        <p:nvSpPr>
          <p:cNvPr id="3" name="TextBox 2"/>
          <p:cNvSpPr txBox="1"/>
          <p:nvPr/>
        </p:nvSpPr>
        <p:spPr>
          <a:xfrm>
            <a:off x="3222807" y="2418707"/>
            <a:ext cx="1211126" cy="369332"/>
          </a:xfrm>
          <a:prstGeom prst="rect">
            <a:avLst/>
          </a:prstGeom>
          <a:noFill/>
        </p:spPr>
        <p:txBody>
          <a:bodyPr wrap="none" rtlCol="0">
            <a:spAutoFit/>
          </a:bodyPr>
          <a:lstStyle/>
          <a:p>
            <a:r>
              <a:rPr lang="en-US" dirty="0" smtClean="0">
                <a:latin typeface="Arial"/>
                <a:cs typeface="Arial"/>
              </a:rPr>
              <a:t>Employee</a:t>
            </a:r>
            <a:endParaRPr lang="en-US" dirty="0">
              <a:latin typeface="Arial"/>
              <a:cs typeface="Arial"/>
            </a:endParaRPr>
          </a:p>
        </p:txBody>
      </p:sp>
      <p:sp>
        <p:nvSpPr>
          <p:cNvPr id="15" name="TextBox 14"/>
          <p:cNvSpPr txBox="1"/>
          <p:nvPr/>
        </p:nvSpPr>
        <p:spPr>
          <a:xfrm>
            <a:off x="3367887" y="4165333"/>
            <a:ext cx="941634" cy="369332"/>
          </a:xfrm>
          <a:prstGeom prst="rect">
            <a:avLst/>
          </a:prstGeom>
          <a:noFill/>
        </p:spPr>
        <p:txBody>
          <a:bodyPr wrap="none" rtlCol="0">
            <a:spAutoFit/>
          </a:bodyPr>
          <a:lstStyle/>
          <a:p>
            <a:r>
              <a:rPr lang="en-US" dirty="0" smtClean="0">
                <a:latin typeface="Arial"/>
                <a:cs typeface="Arial"/>
              </a:rPr>
              <a:t>Partner</a:t>
            </a:r>
            <a:endParaRPr lang="en-US" dirty="0">
              <a:latin typeface="Arial"/>
              <a:cs typeface="Arial"/>
            </a:endParaRPr>
          </a:p>
        </p:txBody>
      </p:sp>
      <p:sp>
        <p:nvSpPr>
          <p:cNvPr id="16" name="TextBox 15"/>
          <p:cNvSpPr txBox="1"/>
          <p:nvPr/>
        </p:nvSpPr>
        <p:spPr>
          <a:xfrm>
            <a:off x="3219738" y="5952596"/>
            <a:ext cx="1185203" cy="369332"/>
          </a:xfrm>
          <a:prstGeom prst="rect">
            <a:avLst/>
          </a:prstGeom>
          <a:noFill/>
        </p:spPr>
        <p:txBody>
          <a:bodyPr wrap="none" rtlCol="0">
            <a:spAutoFit/>
          </a:bodyPr>
          <a:lstStyle/>
          <a:p>
            <a:r>
              <a:rPr lang="en-US" dirty="0" smtClean="0">
                <a:latin typeface="Arial"/>
                <a:cs typeface="Arial"/>
              </a:rPr>
              <a:t>Customer</a:t>
            </a:r>
            <a:endParaRPr lang="en-US" sz="1600" dirty="0">
              <a:latin typeface="Arial"/>
              <a:cs typeface="Arial"/>
            </a:endParaRPr>
          </a:p>
        </p:txBody>
      </p:sp>
      <p:cxnSp>
        <p:nvCxnSpPr>
          <p:cNvPr id="38" name="Straight Arrow Connector 37"/>
          <p:cNvCxnSpPr/>
          <p:nvPr/>
        </p:nvCxnSpPr>
        <p:spPr>
          <a:xfrm>
            <a:off x="5469459" y="3789010"/>
            <a:ext cx="1193690" cy="0"/>
          </a:xfrm>
          <a:prstGeom prst="straightConnector1">
            <a:avLst/>
          </a:prstGeom>
          <a:ln w="34925">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683288" y="2132128"/>
            <a:ext cx="0" cy="325684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6663149" y="213762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6663149" y="538897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5455736" y="2132128"/>
            <a:ext cx="0" cy="325684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4414614" y="213762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434753" y="538897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4930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enable your backend services?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5</a:t>
            </a:fld>
            <a:endParaRPr lang="en-US"/>
          </a:p>
        </p:txBody>
      </p:sp>
      <p:grpSp>
        <p:nvGrpSpPr>
          <p:cNvPr id="5" name="Group 4"/>
          <p:cNvGrpSpPr/>
          <p:nvPr/>
        </p:nvGrpSpPr>
        <p:grpSpPr>
          <a:xfrm>
            <a:off x="4159092" y="4540237"/>
            <a:ext cx="1372060" cy="1068203"/>
            <a:chOff x="2014425" y="1262886"/>
            <a:chExt cx="1545388" cy="1204000"/>
          </a:xfrm>
        </p:grpSpPr>
        <p:pic>
          <p:nvPicPr>
            <p:cNvPr id="6" name="Picture 5" descr="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7" name="Picture 6" descr="mar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grpSp>
        <p:nvGrpSpPr>
          <p:cNvPr id="9" name="Group 8"/>
          <p:cNvGrpSpPr/>
          <p:nvPr/>
        </p:nvGrpSpPr>
        <p:grpSpPr>
          <a:xfrm>
            <a:off x="4225668" y="3058284"/>
            <a:ext cx="1153725" cy="1008121"/>
            <a:chOff x="4779163" y="1376035"/>
            <a:chExt cx="1310684" cy="1146086"/>
          </a:xfrm>
        </p:grpSpPr>
        <p:pic>
          <p:nvPicPr>
            <p:cNvPr id="10" name="Picture 9" descr="displ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11" name="Picture 10" descr="cha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pic>
        <p:nvPicPr>
          <p:cNvPr id="12" name="Picture 11" descr="partn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12" y="3120802"/>
            <a:ext cx="1099511" cy="903275"/>
          </a:xfrm>
          <a:prstGeom prst="rect">
            <a:avLst/>
          </a:prstGeom>
        </p:spPr>
      </p:pic>
      <p:pic>
        <p:nvPicPr>
          <p:cNvPr id="13" name="Picture 12" descr="us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942" y="4628025"/>
            <a:ext cx="1014845" cy="903275"/>
          </a:xfrm>
          <a:prstGeom prst="rect">
            <a:avLst/>
          </a:prstGeom>
        </p:spPr>
      </p:pic>
      <p:pic>
        <p:nvPicPr>
          <p:cNvPr id="14" name="Picture 13" descr="desk_gu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43" y="1529032"/>
            <a:ext cx="930179" cy="958254"/>
          </a:xfrm>
          <a:prstGeom prst="rect">
            <a:avLst/>
          </a:prstGeom>
        </p:spPr>
      </p:pic>
      <p:pic>
        <p:nvPicPr>
          <p:cNvPr id="15" name="Picture 14" descr="clust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11274" y="4034135"/>
            <a:ext cx="2110478" cy="1098324"/>
          </a:xfrm>
          <a:prstGeom prst="rect">
            <a:avLst/>
          </a:prstGeom>
        </p:spPr>
      </p:pic>
      <p:grpSp>
        <p:nvGrpSpPr>
          <p:cNvPr id="16" name="Group 15"/>
          <p:cNvGrpSpPr/>
          <p:nvPr/>
        </p:nvGrpSpPr>
        <p:grpSpPr>
          <a:xfrm>
            <a:off x="9576278" y="1976279"/>
            <a:ext cx="1930041" cy="971225"/>
            <a:chOff x="2260439" y="5162231"/>
            <a:chExt cx="1593944" cy="1068348"/>
          </a:xfrm>
        </p:grpSpPr>
        <p:pic>
          <p:nvPicPr>
            <p:cNvPr id="17" name="Picture 16" descr="db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0439" y="5162231"/>
              <a:ext cx="768675" cy="889496"/>
            </a:xfrm>
            <a:prstGeom prst="rect">
              <a:avLst/>
            </a:prstGeom>
          </p:spPr>
        </p:pic>
        <p:pic>
          <p:nvPicPr>
            <p:cNvPr id="18" name="Picture 17" descr="db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9396" y="5258027"/>
              <a:ext cx="856029" cy="876756"/>
            </a:xfrm>
            <a:prstGeom prst="rect">
              <a:avLst/>
            </a:prstGeom>
          </p:spPr>
        </p:pic>
        <p:pic>
          <p:nvPicPr>
            <p:cNvPr id="19" name="Picture 18" descr="db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5708" y="5341083"/>
              <a:ext cx="768675" cy="889496"/>
            </a:xfrm>
            <a:prstGeom prst="rect">
              <a:avLst/>
            </a:prstGeom>
          </p:spPr>
        </p:pic>
      </p:grpSp>
      <p:sp>
        <p:nvSpPr>
          <p:cNvPr id="3" name="Rectangle 2"/>
          <p:cNvSpPr/>
          <p:nvPr/>
        </p:nvSpPr>
        <p:spPr>
          <a:xfrm>
            <a:off x="6585190" y="3007485"/>
            <a:ext cx="569800" cy="923330"/>
          </a:xfrm>
          <a:prstGeom prst="rect">
            <a:avLst/>
          </a:prstGeom>
          <a:noFill/>
          <a:effectLst/>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tx2"/>
                </a:solidFill>
                <a:latin typeface="Arial"/>
                <a:cs typeface="Arial"/>
              </a:rPr>
              <a:t>?</a:t>
            </a:r>
            <a:endParaRPr lang="en-US" sz="5400" cap="none" spc="0" dirty="0">
              <a:ln w="12700">
                <a:solidFill>
                  <a:schemeClr val="tx2">
                    <a:satMod val="155000"/>
                  </a:schemeClr>
                </a:solidFill>
                <a:prstDash val="solid"/>
              </a:ln>
              <a:solidFill>
                <a:schemeClr val="tx2"/>
              </a:solidFill>
              <a:latin typeface="Arial"/>
              <a:cs typeface="Arial"/>
            </a:endParaRPr>
          </a:p>
        </p:txBody>
      </p:sp>
      <p:cxnSp>
        <p:nvCxnSpPr>
          <p:cNvPr id="29" name="Straight Arrow Connector 28"/>
          <p:cNvCxnSpPr/>
          <p:nvPr/>
        </p:nvCxnSpPr>
        <p:spPr>
          <a:xfrm flipV="1">
            <a:off x="8477435" y="2419524"/>
            <a:ext cx="0" cy="2250468"/>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457296" y="2425016"/>
            <a:ext cx="1071778" cy="9627"/>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8457296" y="4660366"/>
            <a:ext cx="1071778" cy="9627"/>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516585" y="3481699"/>
            <a:ext cx="960850" cy="0"/>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Elbow Connector 80"/>
          <p:cNvCxnSpPr/>
          <p:nvPr/>
        </p:nvCxnSpPr>
        <p:spPr>
          <a:xfrm flipH="1">
            <a:off x="5451996" y="3481699"/>
            <a:ext cx="891422" cy="0"/>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53" name="Picture 52" descr="smartphon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04652" y="1529032"/>
            <a:ext cx="643599" cy="981753"/>
          </a:xfrm>
          <a:prstGeom prst="rect">
            <a:avLst/>
          </a:prstGeom>
        </p:spPr>
      </p:pic>
      <p:cxnSp>
        <p:nvCxnSpPr>
          <p:cNvPr id="54" name="Straight Arrow Connector 53"/>
          <p:cNvCxnSpPr/>
          <p:nvPr/>
        </p:nvCxnSpPr>
        <p:spPr>
          <a:xfrm>
            <a:off x="2404586" y="3484216"/>
            <a:ext cx="1193690" cy="0"/>
          </a:xfrm>
          <a:prstGeom prst="straightConnector1">
            <a:avLst/>
          </a:prstGeom>
          <a:ln w="34925">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3618415" y="1996664"/>
            <a:ext cx="0" cy="308751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8276" y="1996664"/>
            <a:ext cx="627392" cy="1512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6" idx="1"/>
          </p:cNvCxnSpPr>
          <p:nvPr/>
        </p:nvCxnSpPr>
        <p:spPr>
          <a:xfrm flipV="1">
            <a:off x="3598276" y="5074339"/>
            <a:ext cx="560816" cy="19465"/>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390863" y="1976279"/>
            <a:ext cx="0" cy="310789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778000" y="1996664"/>
            <a:ext cx="643519" cy="5493"/>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778000" y="5084177"/>
            <a:ext cx="66365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648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Elbow Connector 80"/>
          <p:cNvCxnSpPr/>
          <p:nvPr/>
        </p:nvCxnSpPr>
        <p:spPr>
          <a:xfrm flipH="1">
            <a:off x="3101372" y="5326479"/>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Digital Channels and Apigee Edge</a:t>
            </a:r>
            <a:endParaRPr lang="en-US" dirty="0"/>
          </a:p>
        </p:txBody>
      </p:sp>
      <p:grpSp>
        <p:nvGrpSpPr>
          <p:cNvPr id="6" name="Group 5"/>
          <p:cNvGrpSpPr/>
          <p:nvPr/>
        </p:nvGrpSpPr>
        <p:grpSpPr>
          <a:xfrm>
            <a:off x="9552652" y="1882244"/>
            <a:ext cx="1997185" cy="1096581"/>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9505928" y="3973695"/>
            <a:ext cx="2043909" cy="1145435"/>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cxnSp>
        <p:nvCxnSpPr>
          <p:cNvPr id="81" name="Elbow Connector 80"/>
          <p:cNvCxnSpPr/>
          <p:nvPr/>
        </p:nvCxnSpPr>
        <p:spPr>
          <a:xfrm flipH="1">
            <a:off x="5367331" y="3481699"/>
            <a:ext cx="891422" cy="0"/>
          </a:xfrm>
          <a:prstGeom prst="straightConnector1">
            <a:avLst/>
          </a:prstGeom>
          <a:ln w="34925" cmpd="sng">
            <a:solidFill>
              <a:schemeClr val="tx2"/>
            </a:solidFill>
            <a:prstDash val="sysDot"/>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24" name="Group 23"/>
          <p:cNvGrpSpPr/>
          <p:nvPr/>
        </p:nvGrpSpPr>
        <p:grpSpPr>
          <a:xfrm>
            <a:off x="1456909" y="4712397"/>
            <a:ext cx="1644463" cy="1087485"/>
            <a:chOff x="670515" y="5026388"/>
            <a:chExt cx="1234633" cy="108748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5" y="5803035"/>
              <a:ext cx="1234633" cy="310838"/>
            </a:xfrm>
            <a:prstGeom prst="rect">
              <a:avLst/>
            </a:prstGeom>
          </p:spPr>
          <p:txBody>
            <a:bodyPr anchor="t">
              <a:normAutofit fontScale="850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900" dirty="0" smtClean="0">
                  <a:solidFill>
                    <a:schemeClr val="tx1"/>
                  </a:solidFill>
                  <a:latin typeface="Arial"/>
                  <a:cs typeface="Arial"/>
                </a:rPr>
                <a:t>Web</a:t>
              </a:r>
              <a:endParaRPr lang="en-US" sz="1400" dirty="0">
                <a:solidFill>
                  <a:schemeClr val="tx1"/>
                </a:solidFill>
                <a:latin typeface="Arial"/>
                <a:cs typeface="Arial"/>
              </a:endParaRPr>
            </a:p>
          </p:txBody>
        </p:sp>
      </p:grpSp>
      <p:grpSp>
        <p:nvGrpSpPr>
          <p:cNvPr id="26" name="Group 25"/>
          <p:cNvGrpSpPr/>
          <p:nvPr/>
        </p:nvGrpSpPr>
        <p:grpSpPr>
          <a:xfrm>
            <a:off x="1456909" y="2549015"/>
            <a:ext cx="1644463" cy="1011964"/>
            <a:chOff x="670515" y="2570363"/>
            <a:chExt cx="1234633" cy="1011964"/>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5" y="327148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Point of Sale</a:t>
              </a:r>
              <a:endParaRPr lang="en-US" sz="1600" dirty="0">
                <a:solidFill>
                  <a:schemeClr val="tx1"/>
                </a:solidFill>
                <a:latin typeface="Arial"/>
                <a:cs typeface="Arial"/>
              </a:endParaRPr>
            </a:p>
          </p:txBody>
        </p:sp>
      </p:grpSp>
      <p:grpSp>
        <p:nvGrpSpPr>
          <p:cNvPr id="28" name="Group 27"/>
          <p:cNvGrpSpPr/>
          <p:nvPr/>
        </p:nvGrpSpPr>
        <p:grpSpPr>
          <a:xfrm>
            <a:off x="1456909" y="3627593"/>
            <a:ext cx="1644463" cy="1018191"/>
            <a:chOff x="670515" y="1311386"/>
            <a:chExt cx="1234633" cy="1018191"/>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5" y="201873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Partner</a:t>
              </a:r>
              <a:endParaRPr lang="en-US" sz="1600" dirty="0">
                <a:solidFill>
                  <a:schemeClr val="tx1"/>
                </a:solidFill>
                <a:latin typeface="Arial"/>
                <a:cs typeface="Arial"/>
              </a:endParaRPr>
            </a:p>
          </p:txBody>
        </p:sp>
      </p:grpSp>
      <p:sp>
        <p:nvSpPr>
          <p:cNvPr id="91" name="Text Placeholder 2"/>
          <p:cNvSpPr txBox="1">
            <a:spLocks/>
          </p:cNvSpPr>
          <p:nvPr/>
        </p:nvSpPr>
        <p:spPr>
          <a:xfrm flipH="1">
            <a:off x="5677674" y="3845681"/>
            <a:ext cx="2632079" cy="762017"/>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smtClean="0">
                <a:solidFill>
                  <a:schemeClr val="tx2"/>
                </a:solidFill>
                <a:latin typeface="Arial"/>
                <a:cs typeface="Arial"/>
              </a:rPr>
              <a:t>App, API, Analytics Infrastructure</a:t>
            </a:r>
            <a:endParaRPr lang="en-US" sz="1800" b="1" dirty="0">
              <a:solidFill>
                <a:schemeClr val="tx2"/>
              </a:solidFill>
              <a:latin typeface="Arial"/>
              <a:cs typeface="Arial"/>
            </a:endParaRPr>
          </a:p>
        </p:txBody>
      </p:sp>
      <p:grpSp>
        <p:nvGrpSpPr>
          <p:cNvPr id="25" name="Group 24"/>
          <p:cNvGrpSpPr/>
          <p:nvPr/>
        </p:nvGrpSpPr>
        <p:grpSpPr>
          <a:xfrm>
            <a:off x="1456909" y="1444246"/>
            <a:ext cx="1644463" cy="1038156"/>
            <a:chOff x="670515" y="3972237"/>
            <a:chExt cx="1234633" cy="1038156"/>
          </a:xfrm>
        </p:grpSpPr>
        <p:sp>
          <p:nvSpPr>
            <p:cNvPr id="85" name="Text Placeholder 2"/>
            <p:cNvSpPr txBox="1">
              <a:spLocks/>
            </p:cNvSpPr>
            <p:nvPr/>
          </p:nvSpPr>
          <p:spPr>
            <a:xfrm flipH="1">
              <a:off x="670515" y="4699555"/>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Mobile</a:t>
              </a:r>
              <a:endParaRPr lang="en-US" sz="1600" dirty="0">
                <a:solidFill>
                  <a:schemeClr val="tx1"/>
                </a:solidFill>
                <a:latin typeface="Arial"/>
                <a:cs typeface="Arial"/>
              </a:endParaRP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9033436" y="2983239"/>
            <a:ext cx="2834375" cy="731098"/>
          </a:xfrm>
          <a:prstGeom prst="rect">
            <a:avLst/>
          </a:prstGeom>
          <a:noFill/>
        </p:spPr>
        <p:txBody>
          <a:bodyPr wrap="none" rtlCol="0">
            <a:noAutofit/>
          </a:bodyPr>
          <a:lstStyle/>
          <a:p>
            <a:pPr algn="ctr"/>
            <a:r>
              <a:rPr lang="en-US" sz="1600" b="1" dirty="0" smtClean="0">
                <a:solidFill>
                  <a:srgbClr val="7F7F7F"/>
                </a:solidFill>
                <a:latin typeface="Arial"/>
                <a:cs typeface="Arial"/>
              </a:rPr>
              <a:t>ESB, SOA,</a:t>
            </a:r>
          </a:p>
          <a:p>
            <a:pPr algn="ctr"/>
            <a:r>
              <a:rPr lang="en-US" sz="1600" b="1" dirty="0" smtClean="0">
                <a:solidFill>
                  <a:srgbClr val="7F7F7F"/>
                </a:solidFill>
                <a:latin typeface="Arial"/>
                <a:cs typeface="Arial"/>
              </a:rPr>
              <a:t>App Servers,</a:t>
            </a:r>
          </a:p>
          <a:p>
            <a:pPr algn="ctr"/>
            <a:r>
              <a:rPr lang="en-US" b="1" dirty="0" smtClean="0">
                <a:solidFill>
                  <a:srgbClr val="7F7F7F"/>
                </a:solidFill>
                <a:latin typeface="Arial"/>
                <a:cs typeface="Arial"/>
              </a:rPr>
              <a:t>Databases</a:t>
            </a:r>
            <a:endParaRPr lang="en-US" sz="1600" b="1" dirty="0">
              <a:solidFill>
                <a:srgbClr val="7F7F7F"/>
              </a:solidFill>
              <a:latin typeface="Arial"/>
              <a:cs typeface="Arial"/>
            </a:endParaRPr>
          </a:p>
        </p:txBody>
      </p:sp>
      <p:cxnSp>
        <p:nvCxnSpPr>
          <p:cNvPr id="42" name="Straight Arrow Connector 41"/>
          <p:cNvCxnSpPr/>
          <p:nvPr/>
        </p:nvCxnSpPr>
        <p:spPr>
          <a:xfrm flipV="1">
            <a:off x="8477435" y="2419524"/>
            <a:ext cx="0" cy="2250468"/>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457296" y="2425016"/>
            <a:ext cx="107177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457296" y="4660366"/>
            <a:ext cx="107177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516585" y="3481699"/>
            <a:ext cx="960850" cy="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706923" y="3196688"/>
            <a:ext cx="565251" cy="558897"/>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cxnSp>
        <p:nvCxnSpPr>
          <p:cNvPr id="40" name="Straight Arrow Connector 39"/>
          <p:cNvCxnSpPr/>
          <p:nvPr/>
        </p:nvCxnSpPr>
        <p:spPr>
          <a:xfrm flipH="1">
            <a:off x="5356994" y="1609556"/>
            <a:ext cx="10339" cy="3716923"/>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3101372" y="4113773"/>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3101372" y="2896277"/>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a:off x="3101372" y="1614766"/>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1473668" y="5980990"/>
            <a:ext cx="1644463"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smtClean="0">
                <a:solidFill>
                  <a:srgbClr val="686868"/>
                </a:solidFill>
                <a:latin typeface="Arial"/>
                <a:cs typeface="Arial"/>
              </a:rPr>
              <a:t>Apps</a:t>
            </a:r>
            <a:endParaRPr lang="en-US" sz="1500" b="1" dirty="0">
              <a:solidFill>
                <a:srgbClr val="686868"/>
              </a:solidFill>
              <a:latin typeface="Arial"/>
              <a:cs typeface="Arial"/>
            </a:endParaRPr>
          </a:p>
        </p:txBody>
      </p:sp>
      <p:sp>
        <p:nvSpPr>
          <p:cNvPr id="80" name="Text Placeholder 2"/>
          <p:cNvSpPr txBox="1">
            <a:spLocks/>
          </p:cNvSpPr>
          <p:nvPr/>
        </p:nvSpPr>
        <p:spPr>
          <a:xfrm flipH="1">
            <a:off x="9033436" y="5157168"/>
            <a:ext cx="3001729"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smtClean="0">
                <a:solidFill>
                  <a:srgbClr val="686868"/>
                </a:solidFill>
                <a:latin typeface="Arial"/>
                <a:cs typeface="Arial"/>
              </a:rPr>
              <a:t>Backend Services</a:t>
            </a:r>
            <a:endParaRPr lang="en-US" sz="1500" b="1" dirty="0">
              <a:solidFill>
                <a:srgbClr val="686868"/>
              </a:solidFill>
              <a:latin typeface="Arial"/>
              <a:cs typeface="Arial"/>
            </a:endParaRPr>
          </a:p>
        </p:txBody>
      </p:sp>
    </p:spTree>
    <p:extLst>
      <p:ext uri="{BB962C8B-B14F-4D97-AF65-F5344CB8AC3E}">
        <p14:creationId xmlns:p14="http://schemas.microsoft.com/office/powerpoint/2010/main" val="745317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482" y="444761"/>
            <a:ext cx="10564772" cy="365839"/>
          </a:xfrm>
        </p:spPr>
        <p:txBody>
          <a:bodyPr>
            <a:normAutofit fontScale="90000"/>
          </a:bodyPr>
          <a:lstStyle/>
          <a:p>
            <a:r>
              <a:rPr lang="en-US" dirty="0" smtClean="0"/>
              <a:t>Apps, Data, and APIs deliver Choice, Context and Speed</a:t>
            </a:r>
            <a:endParaRPr lang="en-US" dirty="0"/>
          </a:p>
        </p:txBody>
      </p:sp>
      <p:sp>
        <p:nvSpPr>
          <p:cNvPr id="4" name="Slide Number Placeholder 3"/>
          <p:cNvSpPr>
            <a:spLocks noGrp="1"/>
          </p:cNvSpPr>
          <p:nvPr>
            <p:ph type="sldNum" sz="quarter" idx="4294967295"/>
          </p:nvPr>
        </p:nvSpPr>
        <p:spPr>
          <a:xfrm>
            <a:off x="4891725" y="6492876"/>
            <a:ext cx="2841837" cy="365125"/>
          </a:xfrm>
          <a:prstGeom prst="rect">
            <a:avLst/>
          </a:prstGeom>
        </p:spPr>
        <p:txBody>
          <a:bodyPr/>
          <a:lstStyle/>
          <a:p>
            <a:fld id="{72EC1214-2C7B-1846-91C7-D93747619575}" type="slidenum">
              <a:rPr lang="en-US" smtClean="0"/>
              <a:t>7</a:t>
            </a:fld>
            <a:endParaRPr lang="en-US" dirty="0"/>
          </a:p>
        </p:txBody>
      </p:sp>
      <p:sp>
        <p:nvSpPr>
          <p:cNvPr id="5" name="Oval 4"/>
          <p:cNvSpPr/>
          <p:nvPr/>
        </p:nvSpPr>
        <p:spPr>
          <a:xfrm>
            <a:off x="3623531" y="1452437"/>
            <a:ext cx="4567136" cy="4565805"/>
          </a:xfrm>
          <a:prstGeom prst="ellipse">
            <a:avLst/>
          </a:prstGeom>
          <a:noFill/>
          <a:ln w="9525" cmpd="sng">
            <a:solidFill>
              <a:srgbClr val="FF4300"/>
            </a:solidFill>
            <a:prstDash val="solid"/>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grpSp>
        <p:nvGrpSpPr>
          <p:cNvPr id="6" name="Group 5"/>
          <p:cNvGrpSpPr/>
          <p:nvPr/>
        </p:nvGrpSpPr>
        <p:grpSpPr>
          <a:xfrm>
            <a:off x="3121100" y="2279809"/>
            <a:ext cx="1209290" cy="1521440"/>
            <a:chOff x="2363268" y="2749327"/>
            <a:chExt cx="1237210" cy="1557265"/>
          </a:xfrm>
        </p:grpSpPr>
        <p:sp>
          <p:nvSpPr>
            <p:cNvPr id="7" name="Rounded Rectangle 6"/>
            <p:cNvSpPr/>
            <p:nvPr/>
          </p:nvSpPr>
          <p:spPr>
            <a:xfrm>
              <a:off x="2363268" y="2797525"/>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8" name="Text Placeholder 2"/>
            <p:cNvSpPr txBox="1">
              <a:spLocks/>
            </p:cNvSpPr>
            <p:nvPr/>
          </p:nvSpPr>
          <p:spPr>
            <a:xfrm>
              <a:off x="2381278" y="2749327"/>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Apps</a:t>
              </a:r>
              <a:endParaRPr lang="en-US" sz="1600" b="1" dirty="0">
                <a:solidFill>
                  <a:srgbClr val="F82201"/>
                </a:solidFill>
                <a:latin typeface="Arial"/>
                <a:cs typeface="Arial"/>
              </a:endParaRPr>
            </a:p>
          </p:txBody>
        </p:sp>
        <p:grpSp>
          <p:nvGrpSpPr>
            <p:cNvPr id="9" name="Group 8"/>
            <p:cNvGrpSpPr/>
            <p:nvPr/>
          </p:nvGrpSpPr>
          <p:grpSpPr>
            <a:xfrm>
              <a:off x="2509986" y="3292569"/>
              <a:ext cx="914400" cy="914400"/>
              <a:chOff x="2488406" y="1370012"/>
              <a:chExt cx="685800" cy="685800"/>
            </a:xfrm>
          </p:grpSpPr>
          <p:pic>
            <p:nvPicPr>
              <p:cNvPr id="10" name="Picture 9"/>
              <p:cNvPicPr>
                <a:picLocks noChangeAspect="1"/>
              </p:cNvPicPr>
              <p:nvPr/>
            </p:nvPicPr>
            <p:blipFill>
              <a:blip r:embed="rId3"/>
              <a:stretch>
                <a:fillRect/>
              </a:stretch>
            </p:blipFill>
            <p:spPr>
              <a:xfrm>
                <a:off x="2488406" y="1370012"/>
                <a:ext cx="685800" cy="685800"/>
              </a:xfrm>
              <a:prstGeom prst="rect">
                <a:avLst/>
              </a:prstGeom>
            </p:spPr>
          </p:pic>
          <p:pic>
            <p:nvPicPr>
              <p:cNvPr id="11" name="Picture 10"/>
              <p:cNvPicPr>
                <a:picLocks noChangeAspect="1"/>
              </p:cNvPicPr>
              <p:nvPr/>
            </p:nvPicPr>
            <p:blipFill>
              <a:blip r:embed="rId4"/>
              <a:stretch>
                <a:fillRect/>
              </a:stretch>
            </p:blipFill>
            <p:spPr>
              <a:xfrm>
                <a:off x="2591970" y="1476018"/>
                <a:ext cx="478672" cy="473788"/>
              </a:xfrm>
              <a:prstGeom prst="rect">
                <a:avLst/>
              </a:prstGeom>
            </p:spPr>
          </p:pic>
        </p:grpSp>
      </p:grpSp>
      <p:sp>
        <p:nvSpPr>
          <p:cNvPr id="12" name="Text Placeholder 2"/>
          <p:cNvSpPr txBox="1">
            <a:spLocks/>
          </p:cNvSpPr>
          <p:nvPr/>
        </p:nvSpPr>
        <p:spPr>
          <a:xfrm>
            <a:off x="5325725" y="1230468"/>
            <a:ext cx="1136220" cy="444353"/>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Context</a:t>
            </a:r>
            <a:endParaRPr lang="en-US" sz="1600" b="1" dirty="0">
              <a:solidFill>
                <a:srgbClr val="595959"/>
              </a:solidFill>
              <a:latin typeface="Arial"/>
              <a:cs typeface="Arial"/>
            </a:endParaRPr>
          </a:p>
        </p:txBody>
      </p:sp>
      <p:sp>
        <p:nvSpPr>
          <p:cNvPr id="13" name="Text Placeholder 2"/>
          <p:cNvSpPr txBox="1">
            <a:spLocks/>
          </p:cNvSpPr>
          <p:nvPr/>
        </p:nvSpPr>
        <p:spPr>
          <a:xfrm rot="18468040">
            <a:off x="6869908" y="4892026"/>
            <a:ext cx="1602578" cy="319372"/>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Speed</a:t>
            </a:r>
            <a:endParaRPr lang="en-US" sz="1600" b="1" dirty="0">
              <a:solidFill>
                <a:srgbClr val="595959"/>
              </a:solidFill>
              <a:latin typeface="Arial"/>
              <a:cs typeface="Arial"/>
            </a:endParaRPr>
          </a:p>
        </p:txBody>
      </p:sp>
      <p:sp>
        <p:nvSpPr>
          <p:cNvPr id="14" name="Text Placeholder 2"/>
          <p:cNvSpPr txBox="1">
            <a:spLocks/>
          </p:cNvSpPr>
          <p:nvPr/>
        </p:nvSpPr>
        <p:spPr>
          <a:xfrm rot="3514098">
            <a:off x="3463674" y="4652760"/>
            <a:ext cx="1139853" cy="483652"/>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Choice</a:t>
            </a:r>
            <a:endParaRPr lang="en-US" sz="1600" b="1" dirty="0">
              <a:solidFill>
                <a:srgbClr val="595959"/>
              </a:solidFill>
              <a:latin typeface="Arial"/>
              <a:cs typeface="Arial"/>
            </a:endParaRPr>
          </a:p>
        </p:txBody>
      </p:sp>
      <p:sp>
        <p:nvSpPr>
          <p:cNvPr id="15" name="Isosceles Triangle 14"/>
          <p:cNvSpPr/>
          <p:nvPr/>
        </p:nvSpPr>
        <p:spPr>
          <a:xfrm>
            <a:off x="4123289" y="1688738"/>
            <a:ext cx="3579184" cy="3035102"/>
          </a:xfrm>
          <a:prstGeom prst="triangle">
            <a:avLst/>
          </a:prstGeom>
          <a:noFill/>
          <a:ln w="19050" cmpd="sng">
            <a:solidFill>
              <a:srgbClr val="626262"/>
            </a:solidFill>
            <a:prstDash val="sysDash"/>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grpSp>
        <p:nvGrpSpPr>
          <p:cNvPr id="16" name="Group 15"/>
          <p:cNvGrpSpPr/>
          <p:nvPr/>
        </p:nvGrpSpPr>
        <p:grpSpPr>
          <a:xfrm>
            <a:off x="5315958" y="5099485"/>
            <a:ext cx="1191809" cy="1521440"/>
            <a:chOff x="697502" y="2878787"/>
            <a:chExt cx="1219327" cy="1557265"/>
          </a:xfrm>
        </p:grpSpPr>
        <p:sp>
          <p:nvSpPr>
            <p:cNvPr id="17" name="Rounded Rectangle 16"/>
            <p:cNvSpPr/>
            <p:nvPr/>
          </p:nvSpPr>
          <p:spPr>
            <a:xfrm>
              <a:off x="697502" y="2926985"/>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Text Placeholder 2"/>
            <p:cNvSpPr txBox="1">
              <a:spLocks/>
            </p:cNvSpPr>
            <p:nvPr/>
          </p:nvSpPr>
          <p:spPr>
            <a:xfrm>
              <a:off x="697565" y="2878787"/>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APIs</a:t>
              </a:r>
              <a:endParaRPr lang="en-US" sz="1600" b="1" dirty="0">
                <a:solidFill>
                  <a:srgbClr val="F82201"/>
                </a:solidFill>
                <a:latin typeface="Arial"/>
                <a:cs typeface="Arial"/>
              </a:endParaRPr>
            </a:p>
          </p:txBody>
        </p:sp>
        <p:pic>
          <p:nvPicPr>
            <p:cNvPr id="19" name="Picture 18"/>
            <p:cNvPicPr>
              <a:picLocks noChangeAspect="1"/>
            </p:cNvPicPr>
            <p:nvPr/>
          </p:nvPicPr>
          <p:blipFill>
            <a:blip r:embed="rId3"/>
            <a:stretch>
              <a:fillRect/>
            </a:stretch>
          </p:blipFill>
          <p:spPr>
            <a:xfrm>
              <a:off x="849965" y="3422029"/>
              <a:ext cx="914400" cy="914400"/>
            </a:xfrm>
            <a:prstGeom prst="rect">
              <a:avLst/>
            </a:prstGeom>
          </p:spPr>
        </p:pic>
        <p:pic>
          <p:nvPicPr>
            <p:cNvPr id="20" name="Picture 19"/>
            <p:cNvPicPr>
              <a:picLocks noChangeAspect="1"/>
            </p:cNvPicPr>
            <p:nvPr/>
          </p:nvPicPr>
          <p:blipFill>
            <a:blip r:embed="rId5"/>
            <a:stretch>
              <a:fillRect/>
            </a:stretch>
          </p:blipFill>
          <p:spPr>
            <a:xfrm>
              <a:off x="967464" y="3522829"/>
              <a:ext cx="679403" cy="731003"/>
            </a:xfrm>
            <a:prstGeom prst="rect">
              <a:avLst/>
            </a:prstGeom>
          </p:spPr>
        </p:pic>
      </p:grpSp>
      <p:grpSp>
        <p:nvGrpSpPr>
          <p:cNvPr id="21" name="Group 20"/>
          <p:cNvGrpSpPr/>
          <p:nvPr/>
        </p:nvGrpSpPr>
        <p:grpSpPr>
          <a:xfrm>
            <a:off x="7520169" y="2309631"/>
            <a:ext cx="1191809" cy="1521440"/>
            <a:chOff x="7922906" y="5603705"/>
            <a:chExt cx="1219327" cy="1557265"/>
          </a:xfrm>
        </p:grpSpPr>
        <p:sp>
          <p:nvSpPr>
            <p:cNvPr id="22" name="Rounded Rectangle 21"/>
            <p:cNvSpPr/>
            <p:nvPr/>
          </p:nvSpPr>
          <p:spPr>
            <a:xfrm>
              <a:off x="7922906" y="5651903"/>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3" name="Text Placeholder 2"/>
            <p:cNvSpPr txBox="1">
              <a:spLocks/>
            </p:cNvSpPr>
            <p:nvPr/>
          </p:nvSpPr>
          <p:spPr>
            <a:xfrm>
              <a:off x="7922969" y="5603705"/>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Data</a:t>
              </a:r>
              <a:endParaRPr lang="en-US" sz="1600" b="1" dirty="0">
                <a:solidFill>
                  <a:srgbClr val="F82201"/>
                </a:solidFill>
                <a:latin typeface="Arial"/>
                <a:cs typeface="Arial"/>
              </a:endParaRPr>
            </a:p>
          </p:txBody>
        </p:sp>
        <p:pic>
          <p:nvPicPr>
            <p:cNvPr id="24" name="Picture 23"/>
            <p:cNvPicPr>
              <a:picLocks noChangeAspect="1"/>
            </p:cNvPicPr>
            <p:nvPr/>
          </p:nvPicPr>
          <p:blipFill>
            <a:blip r:embed="rId3"/>
            <a:stretch>
              <a:fillRect/>
            </a:stretch>
          </p:blipFill>
          <p:spPr>
            <a:xfrm>
              <a:off x="8075369" y="6146947"/>
              <a:ext cx="914400" cy="914400"/>
            </a:xfrm>
            <a:prstGeom prst="rect">
              <a:avLst/>
            </a:prstGeom>
          </p:spPr>
        </p:pic>
        <p:pic>
          <p:nvPicPr>
            <p:cNvPr id="25" name="Picture 24"/>
            <p:cNvPicPr>
              <a:picLocks noChangeAspect="1"/>
            </p:cNvPicPr>
            <p:nvPr/>
          </p:nvPicPr>
          <p:blipFill>
            <a:blip r:embed="rId6"/>
            <a:stretch>
              <a:fillRect/>
            </a:stretch>
          </p:blipFill>
          <p:spPr>
            <a:xfrm>
              <a:off x="8250421" y="6312933"/>
              <a:ext cx="589914" cy="589914"/>
            </a:xfrm>
            <a:prstGeom prst="rect">
              <a:avLst/>
            </a:prstGeom>
          </p:spPr>
        </p:pic>
      </p:grpSp>
      <p:pic>
        <p:nvPicPr>
          <p:cNvPr id="26" name="Picture 25"/>
          <p:cNvPicPr>
            <a:picLocks noChangeAspect="1"/>
          </p:cNvPicPr>
          <p:nvPr/>
        </p:nvPicPr>
        <p:blipFill>
          <a:blip r:embed="rId7"/>
          <a:stretch>
            <a:fillRect/>
          </a:stretch>
        </p:blipFill>
        <p:spPr>
          <a:xfrm>
            <a:off x="5505874" y="3292237"/>
            <a:ext cx="823870" cy="743436"/>
          </a:xfrm>
          <a:prstGeom prst="rect">
            <a:avLst/>
          </a:prstGeom>
        </p:spPr>
      </p:pic>
      <p:sp>
        <p:nvSpPr>
          <p:cNvPr id="27" name="Text Placeholder 2"/>
          <p:cNvSpPr txBox="1">
            <a:spLocks/>
          </p:cNvSpPr>
          <p:nvPr/>
        </p:nvSpPr>
        <p:spPr>
          <a:xfrm>
            <a:off x="5038243" y="4060194"/>
            <a:ext cx="1734675" cy="446683"/>
          </a:xfrm>
          <a:prstGeom prst="rect">
            <a:avLst/>
          </a:prstGeom>
          <a:no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494949"/>
                </a:solidFill>
                <a:latin typeface="Arial"/>
                <a:cs typeface="Arial"/>
              </a:rPr>
              <a:t>Digital Assets</a:t>
            </a:r>
          </a:p>
        </p:txBody>
      </p:sp>
    </p:spTree>
    <p:extLst>
      <p:ext uri="{BB962C8B-B14F-4D97-AF65-F5344CB8AC3E}">
        <p14:creationId xmlns:p14="http://schemas.microsoft.com/office/powerpoint/2010/main" val="3882323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Value Chain</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8</a:t>
            </a:fld>
            <a:endParaRPr lang="en-US"/>
          </a:p>
        </p:txBody>
      </p:sp>
      <p:cxnSp>
        <p:nvCxnSpPr>
          <p:cNvPr id="6" name="Straight Arrow Connector 5"/>
          <p:cNvCxnSpPr/>
          <p:nvPr/>
        </p:nvCxnSpPr>
        <p:spPr>
          <a:xfrm flipH="1">
            <a:off x="1268046" y="3462379"/>
            <a:ext cx="9459834"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flipH="1">
            <a:off x="2383678" y="3069113"/>
            <a:ext cx="954802"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8" name="Rounded Rectangle 7"/>
          <p:cNvSpPr/>
          <p:nvPr/>
        </p:nvSpPr>
        <p:spPr>
          <a:xfrm flipH="1">
            <a:off x="6504315" y="3069113"/>
            <a:ext cx="954802"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9" name="Rounded Rectangle 8"/>
          <p:cNvSpPr/>
          <p:nvPr/>
        </p:nvSpPr>
        <p:spPr>
          <a:xfrm flipH="1">
            <a:off x="4266027" y="3025868"/>
            <a:ext cx="1131739"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608" y="3066396"/>
            <a:ext cx="663199" cy="725003"/>
          </a:xfrm>
          <a:prstGeom prst="rect">
            <a:avLst/>
          </a:prstGeom>
        </p:spPr>
      </p:pic>
      <p:sp>
        <p:nvSpPr>
          <p:cNvPr id="11" name="Text Placeholder 2"/>
          <p:cNvSpPr txBox="1">
            <a:spLocks/>
          </p:cNvSpPr>
          <p:nvPr/>
        </p:nvSpPr>
        <p:spPr>
          <a:xfrm flipH="1">
            <a:off x="3936750"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Developer</a:t>
            </a:r>
          </a:p>
        </p:txBody>
      </p:sp>
      <p:sp>
        <p:nvSpPr>
          <p:cNvPr id="12" name="Text Placeholder 2"/>
          <p:cNvSpPr txBox="1">
            <a:spLocks/>
          </p:cNvSpPr>
          <p:nvPr/>
        </p:nvSpPr>
        <p:spPr>
          <a:xfrm flipH="1">
            <a:off x="75096"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User</a:t>
            </a:r>
          </a:p>
        </p:txBody>
      </p:sp>
      <p:grpSp>
        <p:nvGrpSpPr>
          <p:cNvPr id="13" name="Group 12"/>
          <p:cNvGrpSpPr/>
          <p:nvPr/>
        </p:nvGrpSpPr>
        <p:grpSpPr>
          <a:xfrm flipH="1">
            <a:off x="2589907" y="3113746"/>
            <a:ext cx="724571" cy="616454"/>
            <a:chOff x="2488406" y="1370012"/>
            <a:chExt cx="685800" cy="685800"/>
          </a:xfrm>
        </p:grpSpPr>
        <p:pic>
          <p:nvPicPr>
            <p:cNvPr id="24" name="Picture 23"/>
            <p:cNvPicPr>
              <a:picLocks noChangeAspect="1"/>
            </p:cNvPicPr>
            <p:nvPr/>
          </p:nvPicPr>
          <p:blipFill>
            <a:blip r:embed="rId4"/>
            <a:stretch>
              <a:fillRect/>
            </a:stretch>
          </p:blipFill>
          <p:spPr>
            <a:xfrm>
              <a:off x="2488406" y="1370012"/>
              <a:ext cx="685800" cy="685800"/>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14" name="Group 13"/>
          <p:cNvGrpSpPr/>
          <p:nvPr/>
        </p:nvGrpSpPr>
        <p:grpSpPr>
          <a:xfrm flipH="1">
            <a:off x="6626425" y="3113746"/>
            <a:ext cx="720769" cy="616454"/>
            <a:chOff x="6765943" y="3967626"/>
            <a:chExt cx="914400" cy="914400"/>
          </a:xfrm>
        </p:grpSpPr>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22" name="Picture 21"/>
            <p:cNvPicPr>
              <a:picLocks noChangeAspect="1"/>
            </p:cNvPicPr>
            <p:nvPr/>
          </p:nvPicPr>
          <p:blipFill>
            <a:blip r:embed="rId4"/>
            <a:stretch>
              <a:fillRect/>
            </a:stretch>
          </p:blipFill>
          <p:spPr>
            <a:xfrm>
              <a:off x="6765943" y="3967626"/>
              <a:ext cx="914400" cy="914400"/>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883442" y="4068427"/>
              <a:ext cx="679403" cy="731002"/>
            </a:xfrm>
            <a:prstGeom prst="rect">
              <a:avLst/>
            </a:prstGeom>
          </p:spPr>
        </p:pic>
      </p:grpSp>
      <p:sp>
        <p:nvSpPr>
          <p:cNvPr id="15" name="Text Placeholder 2"/>
          <p:cNvSpPr txBox="1">
            <a:spLocks/>
          </p:cNvSpPr>
          <p:nvPr/>
        </p:nvSpPr>
        <p:spPr>
          <a:xfrm flipH="1">
            <a:off x="6157801"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API</a:t>
            </a:r>
          </a:p>
        </p:txBody>
      </p:sp>
      <p:sp>
        <p:nvSpPr>
          <p:cNvPr id="16" name="Text Placeholder 2"/>
          <p:cNvSpPr txBox="1">
            <a:spLocks/>
          </p:cNvSpPr>
          <p:nvPr/>
        </p:nvSpPr>
        <p:spPr>
          <a:xfrm flipH="1">
            <a:off x="2035560"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App</a:t>
            </a:r>
          </a:p>
        </p:txBody>
      </p:sp>
      <p:sp>
        <p:nvSpPr>
          <p:cNvPr id="17" name="Text Placeholder 2"/>
          <p:cNvSpPr txBox="1">
            <a:spLocks/>
          </p:cNvSpPr>
          <p:nvPr/>
        </p:nvSpPr>
        <p:spPr>
          <a:xfrm flipH="1">
            <a:off x="8257438" y="3935833"/>
            <a:ext cx="1644462" cy="719321"/>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API Team</a:t>
            </a:r>
          </a:p>
        </p:txBody>
      </p:sp>
      <p:sp>
        <p:nvSpPr>
          <p:cNvPr id="18" name="Rounded Rectangle 17"/>
          <p:cNvSpPr/>
          <p:nvPr/>
        </p:nvSpPr>
        <p:spPr>
          <a:xfrm flipH="1">
            <a:off x="8559821" y="3025868"/>
            <a:ext cx="1130229"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19" name="Text Placeholder 2"/>
          <p:cNvSpPr txBox="1">
            <a:spLocks/>
          </p:cNvSpPr>
          <p:nvPr/>
        </p:nvSpPr>
        <p:spPr>
          <a:xfrm flipH="1">
            <a:off x="10575607" y="3935833"/>
            <a:ext cx="1447621"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Backend</a:t>
            </a:r>
          </a:p>
        </p:txBody>
      </p:sp>
      <p:sp>
        <p:nvSpPr>
          <p:cNvPr id="20" name="TextBox 19"/>
          <p:cNvSpPr txBox="1"/>
          <p:nvPr/>
        </p:nvSpPr>
        <p:spPr>
          <a:xfrm>
            <a:off x="13057241" y="2287192"/>
            <a:ext cx="184666" cy="369332"/>
          </a:xfrm>
          <a:prstGeom prst="rect">
            <a:avLst/>
          </a:prstGeom>
          <a:noFill/>
        </p:spPr>
        <p:txBody>
          <a:bodyPr wrap="none" rtlCol="0">
            <a:spAutoFit/>
          </a:bodyPr>
          <a:lstStyle/>
          <a:p>
            <a:endParaRPr lang="en-US" dirty="0" smtClean="0">
              <a:latin typeface="Arial"/>
              <a:cs typeface="Arial"/>
            </a:endParaRPr>
          </a:p>
        </p:txBody>
      </p:sp>
      <p:pic>
        <p:nvPicPr>
          <p:cNvPr id="26" name="Picture 25"/>
          <p:cNvPicPr>
            <a:picLocks noChangeAspect="1"/>
          </p:cNvPicPr>
          <p:nvPr/>
        </p:nvPicPr>
        <p:blipFill>
          <a:blip r:embed="rId7">
            <a:alphaModFix/>
          </a:blip>
          <a:stretch>
            <a:fillRect/>
          </a:stretch>
        </p:blipFill>
        <p:spPr>
          <a:xfrm flipH="1">
            <a:off x="711976" y="2972634"/>
            <a:ext cx="425243" cy="841915"/>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66332" y="2994563"/>
            <a:ext cx="1023718" cy="819942"/>
          </a:xfrm>
          <a:prstGeom prst="rect">
            <a:avLst/>
          </a:prstGeom>
        </p:spPr>
      </p:pic>
      <p:grpSp>
        <p:nvGrpSpPr>
          <p:cNvPr id="28" name="Group 27"/>
          <p:cNvGrpSpPr/>
          <p:nvPr/>
        </p:nvGrpSpPr>
        <p:grpSpPr>
          <a:xfrm>
            <a:off x="10846061" y="2993006"/>
            <a:ext cx="1214259" cy="942827"/>
            <a:chOff x="7924783" y="1997046"/>
            <a:chExt cx="965728" cy="1038138"/>
          </a:xfrm>
        </p:grpSpPr>
        <p:pic>
          <p:nvPicPr>
            <p:cNvPr id="29" name="Picture 2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30" name="Rectangle 29"/>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spTree>
    <p:extLst>
      <p:ext uri="{BB962C8B-B14F-4D97-AF65-F5344CB8AC3E}">
        <p14:creationId xmlns:p14="http://schemas.microsoft.com/office/powerpoint/2010/main" val="1190664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9</a:t>
            </a:fld>
            <a:endParaRPr lang="en-US"/>
          </a:p>
        </p:txBody>
      </p:sp>
      <p:sp>
        <p:nvSpPr>
          <p:cNvPr id="5" name="Rectangle 4"/>
          <p:cNvSpPr/>
          <p:nvPr/>
        </p:nvSpPr>
        <p:spPr>
          <a:xfrm>
            <a:off x="5845868" y="2212015"/>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9" name="Rounded Rectangle 8"/>
          <p:cNvSpPr/>
          <p:nvPr/>
        </p:nvSpPr>
        <p:spPr>
          <a:xfrm>
            <a:off x="1083671" y="2212015"/>
            <a:ext cx="4156835" cy="777107"/>
          </a:xfrm>
          <a:prstGeom prst="round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41539525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loveAPIs_breakout_16-9onwhite (1)">
  <a:themeElements>
    <a:clrScheme name="apigee_theme_colors">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iloveAPIs_breakout_16-9onwhite (1).potx</Template>
  <TotalTime>4137</TotalTime>
  <Words>1435</Words>
  <Application>Microsoft Macintosh PowerPoint</Application>
  <PresentationFormat>Custom</PresentationFormat>
  <Paragraphs>294</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iloveAPIs_breakout_16-9onwhite (1)</vt:lpstr>
      <vt:lpstr>Apigee Products Overview</vt:lpstr>
      <vt:lpstr>Agenda</vt:lpstr>
      <vt:lpstr>Mobile changes everything</vt:lpstr>
      <vt:lpstr>Delivering your services</vt:lpstr>
      <vt:lpstr>How do you enable your backend services?</vt:lpstr>
      <vt:lpstr>Digital Channels and Apigee Edge</vt:lpstr>
      <vt:lpstr>Apps, Data, and APIs deliver Choice, Context and Speed</vt:lpstr>
      <vt:lpstr>Digital Value Chain</vt:lpstr>
      <vt:lpstr>Apigee Products</vt:lpstr>
      <vt:lpstr>Apigee Edge</vt:lpstr>
      <vt:lpstr>Fits with your deployment model: Cloud or on-premises</vt:lpstr>
      <vt:lpstr>Self service delivers increased productivity for all</vt:lpstr>
      <vt:lpstr>Self service delivers increased productivity for all</vt:lpstr>
      <vt:lpstr>Self service delivers increased productivity for all</vt:lpstr>
      <vt:lpstr>Self service delivers increased productivity for all</vt:lpstr>
      <vt:lpstr>World-class operations</vt:lpstr>
      <vt:lpstr>Apigee Edge</vt:lpstr>
      <vt:lpstr>Digital transformations powered by Apigee</vt:lpstr>
      <vt:lpstr>Take it for a spin today!</vt:lpstr>
      <vt:lpstr>Apigee Products</vt:lpstr>
      <vt:lpstr>PowerPoint Presentation</vt:lpstr>
      <vt:lpstr>Apigee Products</vt:lpstr>
      <vt:lpstr>Apigee Exchange: Solving for fragmentation of digital ecosystems in multiple industries</vt:lpstr>
      <vt:lpstr>Apigee Digital Business Platform</vt:lpstr>
      <vt:lpstr>Sessions in the Product Deep Dive Track</vt:lpstr>
      <vt:lpstr>Session Details</vt:lpstr>
      <vt:lpstr>PowerPoint Presentation</vt:lpstr>
      <vt:lpstr>Questions</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Helen Whelan</cp:lastModifiedBy>
  <cp:revision>194</cp:revision>
  <cp:lastPrinted>2013-10-30T02:11:37Z</cp:lastPrinted>
  <dcterms:created xsi:type="dcterms:W3CDTF">2013-08-05T18:46:25Z</dcterms:created>
  <dcterms:modified xsi:type="dcterms:W3CDTF">2013-11-12T05:58:22Z</dcterms:modified>
</cp:coreProperties>
</file>